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60" r:id="rId3"/>
    <p:sldId id="299" r:id="rId4"/>
    <p:sldId id="278" r:id="rId5"/>
    <p:sldId id="283" r:id="rId6"/>
    <p:sldId id="298" r:id="rId7"/>
    <p:sldId id="304" r:id="rId8"/>
    <p:sldId id="303" r:id="rId9"/>
    <p:sldId id="281" r:id="rId10"/>
    <p:sldId id="286" r:id="rId11"/>
    <p:sldId id="300" r:id="rId12"/>
    <p:sldId id="287" r:id="rId13"/>
    <p:sldId id="289" r:id="rId14"/>
    <p:sldId id="295" r:id="rId15"/>
    <p:sldId id="294" r:id="rId16"/>
    <p:sldId id="290" r:id="rId17"/>
    <p:sldId id="291" r:id="rId18"/>
    <p:sldId id="292" r:id="rId19"/>
    <p:sldId id="293" r:id="rId20"/>
    <p:sldId id="301" r:id="rId21"/>
    <p:sldId id="302" r:id="rId22"/>
    <p:sldId id="269" r:id="rId23"/>
    <p:sldId id="296" r:id="rId24"/>
    <p:sldId id="273"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59" autoAdjust="0"/>
    <p:restoredTop sz="86462" autoAdjust="0"/>
  </p:normalViewPr>
  <p:slideViewPr>
    <p:cSldViewPr>
      <p:cViewPr>
        <p:scale>
          <a:sx n="66" d="100"/>
          <a:sy n="66" d="100"/>
        </p:scale>
        <p:origin x="-1254"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EF726-853F-40E3-AE44-2FAEE340CCE6}" type="datetimeFigureOut">
              <a:rPr lang="en-US" smtClean="0"/>
              <a:pPr/>
              <a:t>8/19/2013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68AB3-1478-44B9-A1C0-A63C78B91E4B}" type="slidenum">
              <a:rPr lang="en-US" smtClean="0"/>
              <a:pPr/>
              <a:t>‹#›</a:t>
            </a:fld>
            <a:endParaRPr lang="en-US"/>
          </a:p>
        </p:txBody>
      </p:sp>
    </p:spTree>
    <p:extLst>
      <p:ext uri="{BB962C8B-B14F-4D97-AF65-F5344CB8AC3E}">
        <p14:creationId xmlns:p14="http://schemas.microsoft.com/office/powerpoint/2010/main" xmlns="" val="35911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68AB3-1478-44B9-A1C0-A63C78B91E4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68AB3-1478-44B9-A1C0-A63C78B91E4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68AB3-1478-44B9-A1C0-A63C78B91E4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68AB3-1478-44B9-A1C0-A63C78B91E4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68AB3-1478-44B9-A1C0-A63C78B91E4B}"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68AB3-1478-44B9-A1C0-A63C78B91E4B}"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368AB3-1478-44B9-A1C0-A63C78B91E4B}"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E561199-1144-4390-8F14-08F695A1EB50}" type="datetimeFigureOut">
              <a:rPr lang="en-US" smtClean="0"/>
              <a:pPr/>
              <a:t>8/19/2013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7B7B551-F4F5-4319-82FB-71EECD6D58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561199-1144-4390-8F14-08F695A1EB50}"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7B551-F4F5-4319-82FB-71EECD6D58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561199-1144-4390-8F14-08F695A1EB50}"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7B551-F4F5-4319-82FB-71EECD6D58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E561199-1144-4390-8F14-08F695A1EB50}" type="datetimeFigureOut">
              <a:rPr lang="en-US" smtClean="0"/>
              <a:pPr/>
              <a:t>8/19/2013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7B7B551-F4F5-4319-82FB-71EECD6D58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E561199-1144-4390-8F14-08F695A1EB50}" type="datetimeFigureOut">
              <a:rPr lang="en-US" smtClean="0"/>
              <a:pPr/>
              <a:t>8/19/2013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7B7B551-F4F5-4319-82FB-71EECD6D5890}"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E561199-1144-4390-8F14-08F695A1EB50}" type="datetimeFigureOut">
              <a:rPr lang="en-US" smtClean="0"/>
              <a:pPr/>
              <a:t>8/19/2013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7B7B551-F4F5-4319-82FB-71EECD6D58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E561199-1144-4390-8F14-08F695A1EB50}"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7B7B551-F4F5-4319-82FB-71EECD6D5890}"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E561199-1144-4390-8F14-08F695A1EB50}" type="datetimeFigureOut">
              <a:rPr lang="en-US" smtClean="0"/>
              <a:pPr/>
              <a:t>8/19/2013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7B551-F4F5-4319-82FB-71EECD6D58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561199-1144-4390-8F14-08F695A1EB50}" type="datetimeFigureOut">
              <a:rPr lang="en-US" smtClean="0"/>
              <a:pPr/>
              <a:t>8/19/2013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7B551-F4F5-4319-82FB-71EECD6D58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E561199-1144-4390-8F14-08F695A1EB50}" type="datetimeFigureOut">
              <a:rPr lang="en-US" smtClean="0"/>
              <a:pPr/>
              <a:t>8/19/2013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7B551-F4F5-4319-82FB-71EECD6D58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E561199-1144-4390-8F14-08F695A1EB50}"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7B7B551-F4F5-4319-82FB-71EECD6D5890}"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E561199-1144-4390-8F14-08F695A1EB50}" type="datetimeFigureOut">
              <a:rPr lang="en-US" smtClean="0"/>
              <a:pPr/>
              <a:t>8/19/2013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7B7B551-F4F5-4319-82FB-71EECD6D589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latin typeface="Bernard MT Condensed" pitchFamily="18" charset="0"/>
              </a:rPr>
              <a:t>YOGYA outing SURVEY 2013</a:t>
            </a:r>
            <a:r>
              <a:rPr lang="en-US" b="1" dirty="0" smtClean="0">
                <a:latin typeface="Bookman Old Style" pitchFamily="18" charset="0"/>
              </a:rPr>
              <a:t/>
            </a:r>
            <a:br>
              <a:rPr lang="en-US" b="1" dirty="0" smtClean="0">
                <a:latin typeface="Bookman Old Style" pitchFamily="18" charset="0"/>
              </a:rPr>
            </a:br>
            <a:endParaRPr lang="en-US" b="1" dirty="0">
              <a:latin typeface="Bookman Old Style" pitchFamily="18" charset="0"/>
            </a:endParaRPr>
          </a:p>
        </p:txBody>
      </p:sp>
      <p:pic>
        <p:nvPicPr>
          <p:cNvPr id="28674" name="Picture 2" descr="http://2.bp.blogspot.com/_6pZnv01Vaj4/TOHYRaP1OjI/AAAAAAAAAE0/QoOwmL2qjzA/S1600-R/jogjakarta%2526I.jpg"/>
          <p:cNvPicPr>
            <a:picLocks noChangeAspect="1" noChangeArrowheads="1"/>
          </p:cNvPicPr>
          <p:nvPr/>
        </p:nvPicPr>
        <p:blipFill>
          <a:blip r:embed="rId2" cstate="print"/>
          <a:srcRect/>
          <a:stretch>
            <a:fillRect/>
          </a:stretch>
        </p:blipFill>
        <p:spPr bwMode="auto">
          <a:xfrm>
            <a:off x="685800" y="533400"/>
            <a:ext cx="7791450" cy="35718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Bookman Old Style" pitchFamily="18" charset="0"/>
              </a:rPr>
              <a:t>KASONGAN POTTERY MAKING</a:t>
            </a:r>
            <a:endParaRPr lang="en-US" dirty="0">
              <a:latin typeface="Bookman Old Style" pitchFamily="18" charset="0"/>
            </a:endParaRPr>
          </a:p>
        </p:txBody>
      </p:sp>
      <p:pic>
        <p:nvPicPr>
          <p:cNvPr id="3" name="Picture 2" descr="Kasongan (19).JPG"/>
          <p:cNvPicPr>
            <a:picLocks noChangeAspect="1"/>
          </p:cNvPicPr>
          <p:nvPr/>
        </p:nvPicPr>
        <p:blipFill>
          <a:blip r:embed="rId2" cstate="print"/>
          <a:stretch>
            <a:fillRect/>
          </a:stretch>
        </p:blipFill>
        <p:spPr>
          <a:xfrm>
            <a:off x="533400" y="1371600"/>
            <a:ext cx="3886200" cy="2608692"/>
          </a:xfrm>
          <a:prstGeom prst="rect">
            <a:avLst/>
          </a:prstGeom>
        </p:spPr>
      </p:pic>
      <p:pic>
        <p:nvPicPr>
          <p:cNvPr id="4" name="Picture 3" descr="Kasongan (14).JPG"/>
          <p:cNvPicPr>
            <a:picLocks noChangeAspect="1"/>
          </p:cNvPicPr>
          <p:nvPr/>
        </p:nvPicPr>
        <p:blipFill>
          <a:blip r:embed="rId3" cstate="print"/>
          <a:stretch>
            <a:fillRect/>
          </a:stretch>
        </p:blipFill>
        <p:spPr>
          <a:xfrm>
            <a:off x="4267200" y="3124200"/>
            <a:ext cx="4413504" cy="29626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latin typeface="Bookman Old Style" pitchFamily="18" charset="0"/>
              </a:rPr>
              <a:t>Balai</a:t>
            </a:r>
            <a:r>
              <a:rPr lang="en-US" dirty="0" smtClean="0">
                <a:latin typeface="Bookman Old Style" pitchFamily="18" charset="0"/>
              </a:rPr>
              <a:t> </a:t>
            </a:r>
            <a:r>
              <a:rPr lang="en-US" dirty="0" err="1" smtClean="0">
                <a:latin typeface="Bookman Old Style" pitchFamily="18" charset="0"/>
              </a:rPr>
              <a:t>pengembangan</a:t>
            </a:r>
            <a:r>
              <a:rPr lang="en-US" dirty="0" smtClean="0">
                <a:latin typeface="Bookman Old Style" pitchFamily="18" charset="0"/>
              </a:rPr>
              <a:t> </a:t>
            </a:r>
            <a:r>
              <a:rPr lang="en-US" dirty="0" err="1" smtClean="0">
                <a:latin typeface="Bookman Old Style" pitchFamily="18" charset="0"/>
              </a:rPr>
              <a:t>kerjinan</a:t>
            </a:r>
            <a:r>
              <a:rPr lang="en-US" dirty="0" smtClean="0">
                <a:latin typeface="Bookman Old Style" pitchFamily="18" charset="0"/>
              </a:rPr>
              <a:t> </a:t>
            </a:r>
            <a:r>
              <a:rPr lang="en-US" dirty="0" err="1" smtClean="0">
                <a:latin typeface="Bookman Old Style" pitchFamily="18" charset="0"/>
              </a:rPr>
              <a:t>dan</a:t>
            </a:r>
            <a:r>
              <a:rPr lang="en-US" dirty="0" smtClean="0">
                <a:latin typeface="Bookman Old Style" pitchFamily="18" charset="0"/>
              </a:rPr>
              <a:t> batik</a:t>
            </a:r>
            <a:endParaRPr lang="en-US" dirty="0">
              <a:latin typeface="Bookman Old Style" pitchFamily="18" charset="0"/>
            </a:endParaRPr>
          </a:p>
        </p:txBody>
      </p:sp>
      <p:pic>
        <p:nvPicPr>
          <p:cNvPr id="4" name="Content Placeholder 3" descr="Jogya survey 26 July 2013 (63).JPG"/>
          <p:cNvPicPr>
            <a:picLocks noGrp="1" noChangeAspect="1"/>
          </p:cNvPicPr>
          <p:nvPr>
            <p:ph idx="1"/>
          </p:nvPr>
        </p:nvPicPr>
        <p:blipFill>
          <a:blip r:embed="rId2" cstate="print"/>
          <a:stretch>
            <a:fillRect/>
          </a:stretch>
        </p:blipFill>
        <p:spPr>
          <a:xfrm>
            <a:off x="762000" y="1524001"/>
            <a:ext cx="3810000" cy="2857500"/>
          </a:xfrm>
        </p:spPr>
      </p:pic>
      <p:pic>
        <p:nvPicPr>
          <p:cNvPr id="5" name="Picture 4" descr="Jogya survey 26 July 2013 (77).JPG"/>
          <p:cNvPicPr>
            <a:picLocks noChangeAspect="1"/>
          </p:cNvPicPr>
          <p:nvPr/>
        </p:nvPicPr>
        <p:blipFill>
          <a:blip r:embed="rId3" cstate="print"/>
          <a:stretch>
            <a:fillRect/>
          </a:stretch>
        </p:blipFill>
        <p:spPr>
          <a:xfrm>
            <a:off x="4572000" y="3048000"/>
            <a:ext cx="4331208" cy="324840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Bookman Old Style" pitchFamily="18" charset="0"/>
              </a:rPr>
              <a:t>Sonobudoyo</a:t>
            </a:r>
            <a:r>
              <a:rPr lang="en-US" dirty="0" smtClean="0">
                <a:latin typeface="Bookman Old Style" pitchFamily="18" charset="0"/>
              </a:rPr>
              <a:t> museum</a:t>
            </a:r>
            <a:endParaRPr lang="en-US" dirty="0">
              <a:latin typeface="Bookman Old Style" pitchFamily="18" charset="0"/>
            </a:endParaRPr>
          </a:p>
        </p:txBody>
      </p:sp>
      <p:pic>
        <p:nvPicPr>
          <p:cNvPr id="5" name="Picture 4" descr="DSC01052.JPG"/>
          <p:cNvPicPr>
            <a:picLocks noChangeAspect="1"/>
          </p:cNvPicPr>
          <p:nvPr/>
        </p:nvPicPr>
        <p:blipFill>
          <a:blip r:embed="rId3" cstate="print"/>
          <a:stretch>
            <a:fillRect/>
          </a:stretch>
        </p:blipFill>
        <p:spPr>
          <a:xfrm>
            <a:off x="533400" y="2971800"/>
            <a:ext cx="4495800" cy="3371850"/>
          </a:xfrm>
          <a:prstGeom prst="rect">
            <a:avLst/>
          </a:prstGeom>
        </p:spPr>
      </p:pic>
      <p:pic>
        <p:nvPicPr>
          <p:cNvPr id="8" name="Picture 7" descr="DSC01061 - Copy.JPG"/>
          <p:cNvPicPr>
            <a:picLocks noChangeAspect="1"/>
          </p:cNvPicPr>
          <p:nvPr/>
        </p:nvPicPr>
        <p:blipFill>
          <a:blip r:embed="rId4" cstate="print"/>
          <a:stretch>
            <a:fillRect/>
          </a:stretch>
        </p:blipFill>
        <p:spPr>
          <a:xfrm>
            <a:off x="4572000" y="1219200"/>
            <a:ext cx="4114800" cy="30861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err="1" smtClean="0">
                <a:latin typeface="Bookman Old Style" pitchFamily="18" charset="0"/>
              </a:rPr>
              <a:t>Padepokan</a:t>
            </a:r>
            <a:r>
              <a:rPr lang="en-US" sz="2800" dirty="0" smtClean="0">
                <a:latin typeface="Bookman Old Style" pitchFamily="18" charset="0"/>
              </a:rPr>
              <a:t> </a:t>
            </a:r>
            <a:r>
              <a:rPr lang="en-US" sz="2800" dirty="0" err="1" smtClean="0">
                <a:latin typeface="Bookman Old Style" pitchFamily="18" charset="0"/>
              </a:rPr>
              <a:t>sanggar</a:t>
            </a:r>
            <a:r>
              <a:rPr lang="en-US" sz="2800" dirty="0" smtClean="0">
                <a:latin typeface="Bookman Old Style" pitchFamily="18" charset="0"/>
              </a:rPr>
              <a:t> </a:t>
            </a:r>
            <a:r>
              <a:rPr lang="en-US" sz="2800" dirty="0" err="1" smtClean="0">
                <a:latin typeface="Bookman Old Style" pitchFamily="18" charset="0"/>
              </a:rPr>
              <a:t>tari</a:t>
            </a:r>
            <a:r>
              <a:rPr lang="en-US" sz="2800" dirty="0" smtClean="0">
                <a:latin typeface="Bookman Old Style" pitchFamily="18" charset="0"/>
              </a:rPr>
              <a:t> </a:t>
            </a:r>
            <a:r>
              <a:rPr lang="en-US" sz="2800" dirty="0" err="1" smtClean="0">
                <a:latin typeface="Bookman Old Style" pitchFamily="18" charset="0"/>
              </a:rPr>
              <a:t>dan</a:t>
            </a:r>
            <a:r>
              <a:rPr lang="en-US" sz="2800" dirty="0" smtClean="0">
                <a:latin typeface="Bookman Old Style" pitchFamily="18" charset="0"/>
              </a:rPr>
              <a:t> </a:t>
            </a:r>
            <a:r>
              <a:rPr lang="en-US" sz="2800" dirty="0" err="1" smtClean="0">
                <a:latin typeface="Bookman Old Style" pitchFamily="18" charset="0"/>
              </a:rPr>
              <a:t>teater</a:t>
            </a:r>
            <a:r>
              <a:rPr lang="en-US" sz="2800" dirty="0" smtClean="0">
                <a:latin typeface="Bookman Old Style" pitchFamily="18" charset="0"/>
              </a:rPr>
              <a:t> </a:t>
            </a:r>
            <a:br>
              <a:rPr lang="en-US" sz="2800" dirty="0" smtClean="0">
                <a:latin typeface="Bookman Old Style" pitchFamily="18" charset="0"/>
              </a:rPr>
            </a:br>
            <a:r>
              <a:rPr lang="en-US" sz="2800" dirty="0" err="1" smtClean="0">
                <a:latin typeface="Bookman Old Style" pitchFamily="18" charset="0"/>
              </a:rPr>
              <a:t>bagong</a:t>
            </a:r>
            <a:r>
              <a:rPr lang="en-US" sz="2800" dirty="0" smtClean="0">
                <a:latin typeface="Bookman Old Style" pitchFamily="18" charset="0"/>
              </a:rPr>
              <a:t> </a:t>
            </a:r>
            <a:r>
              <a:rPr lang="en-US" sz="2800" dirty="0" err="1" smtClean="0">
                <a:latin typeface="Bookman Old Style" pitchFamily="18" charset="0"/>
              </a:rPr>
              <a:t>kusudiarjo</a:t>
            </a:r>
            <a:endParaRPr lang="en-US" sz="2800" dirty="0">
              <a:latin typeface="Bookman Old Style" pitchFamily="18" charset="0"/>
            </a:endParaRPr>
          </a:p>
        </p:txBody>
      </p:sp>
      <p:pic>
        <p:nvPicPr>
          <p:cNvPr id="5" name="Picture 4" descr="Bagong Kussudiarja (13).JPG"/>
          <p:cNvPicPr>
            <a:picLocks noChangeAspect="1"/>
          </p:cNvPicPr>
          <p:nvPr/>
        </p:nvPicPr>
        <p:blipFill>
          <a:blip r:embed="rId2" cstate="print"/>
          <a:stretch>
            <a:fillRect/>
          </a:stretch>
        </p:blipFill>
        <p:spPr>
          <a:xfrm>
            <a:off x="381000" y="1295400"/>
            <a:ext cx="2971800" cy="1989387"/>
          </a:xfrm>
          <a:prstGeom prst="rect">
            <a:avLst/>
          </a:prstGeom>
        </p:spPr>
      </p:pic>
      <p:pic>
        <p:nvPicPr>
          <p:cNvPr id="8" name="Picture 7" descr="Bagong Kussudiarja (21).JPG"/>
          <p:cNvPicPr>
            <a:picLocks noChangeAspect="1"/>
          </p:cNvPicPr>
          <p:nvPr/>
        </p:nvPicPr>
        <p:blipFill>
          <a:blip r:embed="rId3" cstate="print"/>
          <a:stretch>
            <a:fillRect/>
          </a:stretch>
        </p:blipFill>
        <p:spPr>
          <a:xfrm>
            <a:off x="4953000" y="1447800"/>
            <a:ext cx="3810000" cy="2550496"/>
          </a:xfrm>
          <a:prstGeom prst="rect">
            <a:avLst/>
          </a:prstGeom>
        </p:spPr>
      </p:pic>
      <p:pic>
        <p:nvPicPr>
          <p:cNvPr id="10" name="Picture 9" descr="Bagong Kussudiarja (110).JPG"/>
          <p:cNvPicPr>
            <a:picLocks noChangeAspect="1"/>
          </p:cNvPicPr>
          <p:nvPr/>
        </p:nvPicPr>
        <p:blipFill>
          <a:blip r:embed="rId4" cstate="print"/>
          <a:stretch>
            <a:fillRect/>
          </a:stretch>
        </p:blipFill>
        <p:spPr>
          <a:xfrm>
            <a:off x="381000" y="4191000"/>
            <a:ext cx="3410486" cy="2283053"/>
          </a:xfrm>
          <a:prstGeom prst="rect">
            <a:avLst/>
          </a:prstGeom>
        </p:spPr>
      </p:pic>
      <p:pic>
        <p:nvPicPr>
          <p:cNvPr id="11" name="Picture 10" descr="DSC01116.JPG"/>
          <p:cNvPicPr>
            <a:picLocks noChangeAspect="1"/>
          </p:cNvPicPr>
          <p:nvPr/>
        </p:nvPicPr>
        <p:blipFill>
          <a:blip r:embed="rId5" cstate="print"/>
          <a:stretch>
            <a:fillRect/>
          </a:stretch>
        </p:blipFill>
        <p:spPr>
          <a:xfrm>
            <a:off x="5410200" y="4267200"/>
            <a:ext cx="3048000" cy="2286000"/>
          </a:xfrm>
          <a:prstGeom prst="rect">
            <a:avLst/>
          </a:prstGeom>
        </p:spPr>
      </p:pic>
      <p:pic>
        <p:nvPicPr>
          <p:cNvPr id="13" name="Picture 12" descr="DSC01100.JPG"/>
          <p:cNvPicPr>
            <a:picLocks noChangeAspect="1"/>
          </p:cNvPicPr>
          <p:nvPr/>
        </p:nvPicPr>
        <p:blipFill>
          <a:blip r:embed="rId6" cstate="print"/>
          <a:stretch>
            <a:fillRect/>
          </a:stretch>
        </p:blipFill>
        <p:spPr>
          <a:xfrm>
            <a:off x="3048000" y="2667000"/>
            <a:ext cx="3004893" cy="22536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man Old Style" pitchFamily="18" charset="0"/>
              </a:rPr>
              <a:t>Taman sari</a:t>
            </a:r>
            <a:endParaRPr lang="en-US" dirty="0">
              <a:latin typeface="Bookman Old Style" pitchFamily="18" charset="0"/>
            </a:endParaRPr>
          </a:p>
        </p:txBody>
      </p:sp>
      <p:pic>
        <p:nvPicPr>
          <p:cNvPr id="10" name="Content Placeholder 9" descr="100_2196.JPG"/>
          <p:cNvPicPr>
            <a:picLocks noGrp="1" noChangeAspect="1"/>
          </p:cNvPicPr>
          <p:nvPr>
            <p:ph idx="1"/>
          </p:nvPr>
        </p:nvPicPr>
        <p:blipFill>
          <a:blip r:embed="rId2" cstate="print"/>
          <a:stretch>
            <a:fillRect/>
          </a:stretch>
        </p:blipFill>
        <p:spPr>
          <a:xfrm>
            <a:off x="609600" y="1295400"/>
            <a:ext cx="4306091" cy="3236666"/>
          </a:xfrm>
        </p:spPr>
      </p:pic>
      <p:pic>
        <p:nvPicPr>
          <p:cNvPr id="11" name="Picture 10" descr="100_2194.JPG"/>
          <p:cNvPicPr>
            <a:picLocks noChangeAspect="1"/>
          </p:cNvPicPr>
          <p:nvPr/>
        </p:nvPicPr>
        <p:blipFill>
          <a:blip r:embed="rId3" cstate="print"/>
          <a:stretch>
            <a:fillRect/>
          </a:stretch>
        </p:blipFill>
        <p:spPr>
          <a:xfrm>
            <a:off x="4572000" y="3429000"/>
            <a:ext cx="4229100" cy="31787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man Old Style" pitchFamily="18" charset="0"/>
              </a:rPr>
              <a:t>Yogyakarta palace</a:t>
            </a:r>
            <a:endParaRPr lang="en-US" dirty="0">
              <a:latin typeface="Bookman Old Style" pitchFamily="18" charset="0"/>
            </a:endParaRPr>
          </a:p>
        </p:txBody>
      </p:sp>
      <p:pic>
        <p:nvPicPr>
          <p:cNvPr id="4" name="Picture 3" descr="DSC01160.JPG"/>
          <p:cNvPicPr>
            <a:picLocks noChangeAspect="1"/>
          </p:cNvPicPr>
          <p:nvPr/>
        </p:nvPicPr>
        <p:blipFill>
          <a:blip r:embed="rId2" cstate="print"/>
          <a:stretch>
            <a:fillRect/>
          </a:stretch>
        </p:blipFill>
        <p:spPr>
          <a:xfrm>
            <a:off x="990600" y="1676400"/>
            <a:ext cx="2895600" cy="2171700"/>
          </a:xfrm>
          <a:prstGeom prst="rect">
            <a:avLst/>
          </a:prstGeom>
        </p:spPr>
      </p:pic>
      <p:pic>
        <p:nvPicPr>
          <p:cNvPr id="5" name="Picture 4" descr="DSC01156.JPG"/>
          <p:cNvPicPr>
            <a:picLocks noChangeAspect="1"/>
          </p:cNvPicPr>
          <p:nvPr/>
        </p:nvPicPr>
        <p:blipFill>
          <a:blip r:embed="rId3" cstate="print"/>
          <a:stretch>
            <a:fillRect/>
          </a:stretch>
        </p:blipFill>
        <p:spPr>
          <a:xfrm>
            <a:off x="4953000" y="1219200"/>
            <a:ext cx="3462093" cy="2596570"/>
          </a:xfrm>
          <a:prstGeom prst="rect">
            <a:avLst/>
          </a:prstGeom>
        </p:spPr>
      </p:pic>
      <p:pic>
        <p:nvPicPr>
          <p:cNvPr id="6" name="Picture 5" descr="DSC01159 - Copy.JPG"/>
          <p:cNvPicPr>
            <a:picLocks noChangeAspect="1"/>
          </p:cNvPicPr>
          <p:nvPr/>
        </p:nvPicPr>
        <p:blipFill>
          <a:blip r:embed="rId4" cstate="print"/>
          <a:stretch>
            <a:fillRect/>
          </a:stretch>
        </p:blipFill>
        <p:spPr>
          <a:xfrm>
            <a:off x="2819400" y="3886200"/>
            <a:ext cx="3657600" cy="2743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man Old Style" pitchFamily="18" charset="0"/>
              </a:rPr>
              <a:t>Borobudur temple</a:t>
            </a:r>
            <a:endParaRPr lang="en-US" dirty="0">
              <a:latin typeface="Bookman Old Style" pitchFamily="18" charset="0"/>
            </a:endParaRPr>
          </a:p>
        </p:txBody>
      </p:sp>
      <p:pic>
        <p:nvPicPr>
          <p:cNvPr id="6" name="Content Placeholder 5" descr="DSC01194.JPG"/>
          <p:cNvPicPr>
            <a:picLocks noGrp="1" noChangeAspect="1"/>
          </p:cNvPicPr>
          <p:nvPr>
            <p:ph idx="1"/>
          </p:nvPr>
        </p:nvPicPr>
        <p:blipFill>
          <a:blip r:embed="rId2" cstate="print"/>
          <a:stretch>
            <a:fillRect/>
          </a:stretch>
        </p:blipFill>
        <p:spPr>
          <a:xfrm>
            <a:off x="5105400" y="1219200"/>
            <a:ext cx="3394472" cy="4525962"/>
          </a:xfrm>
        </p:spPr>
      </p:pic>
      <p:pic>
        <p:nvPicPr>
          <p:cNvPr id="4" name="Content Placeholder 7" descr="DSCN5848.JPG"/>
          <p:cNvPicPr>
            <a:picLocks noChangeAspect="1"/>
          </p:cNvPicPr>
          <p:nvPr/>
        </p:nvPicPr>
        <p:blipFill>
          <a:blip r:embed="rId3" cstate="print"/>
          <a:stretch>
            <a:fillRect/>
          </a:stretch>
        </p:blipFill>
        <p:spPr>
          <a:xfrm>
            <a:off x="685800" y="2057400"/>
            <a:ext cx="3839633" cy="28797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man Old Style" pitchFamily="18" charset="0"/>
              </a:rPr>
              <a:t>KEBON AGUNG VILLAGE</a:t>
            </a:r>
            <a:endParaRPr lang="en-US" dirty="0">
              <a:latin typeface="Bookman Old Style" pitchFamily="18" charset="0"/>
            </a:endParaRPr>
          </a:p>
        </p:txBody>
      </p:sp>
      <p:pic>
        <p:nvPicPr>
          <p:cNvPr id="4" name="Content Placeholder 3" descr="Janur Craft (5).JPG"/>
          <p:cNvPicPr>
            <a:picLocks noGrp="1" noChangeAspect="1"/>
          </p:cNvPicPr>
          <p:nvPr>
            <p:ph idx="1"/>
          </p:nvPr>
        </p:nvPicPr>
        <p:blipFill>
          <a:blip r:embed="rId2" cstate="print"/>
          <a:stretch>
            <a:fillRect/>
          </a:stretch>
        </p:blipFill>
        <p:spPr>
          <a:xfrm>
            <a:off x="533400" y="1143000"/>
            <a:ext cx="2133600" cy="3187230"/>
          </a:xfrm>
        </p:spPr>
      </p:pic>
      <p:pic>
        <p:nvPicPr>
          <p:cNvPr id="5" name="Picture 4" descr="Karawitan (3).JPG"/>
          <p:cNvPicPr>
            <a:picLocks noChangeAspect="1"/>
          </p:cNvPicPr>
          <p:nvPr/>
        </p:nvPicPr>
        <p:blipFill>
          <a:blip r:embed="rId3" cstate="print"/>
          <a:stretch>
            <a:fillRect/>
          </a:stretch>
        </p:blipFill>
        <p:spPr>
          <a:xfrm>
            <a:off x="2895600" y="1143000"/>
            <a:ext cx="3581400" cy="2397466"/>
          </a:xfrm>
          <a:prstGeom prst="rect">
            <a:avLst/>
          </a:prstGeom>
        </p:spPr>
      </p:pic>
      <p:pic>
        <p:nvPicPr>
          <p:cNvPr id="9" name="Picture 8" descr="Farming (17).JPG"/>
          <p:cNvPicPr>
            <a:picLocks noChangeAspect="1"/>
          </p:cNvPicPr>
          <p:nvPr/>
        </p:nvPicPr>
        <p:blipFill>
          <a:blip r:embed="rId4" cstate="print"/>
          <a:stretch>
            <a:fillRect/>
          </a:stretch>
        </p:blipFill>
        <p:spPr>
          <a:xfrm>
            <a:off x="304800" y="3886200"/>
            <a:ext cx="4114800" cy="2754535"/>
          </a:xfrm>
          <a:prstGeom prst="rect">
            <a:avLst/>
          </a:prstGeom>
        </p:spPr>
      </p:pic>
      <p:pic>
        <p:nvPicPr>
          <p:cNvPr id="10" name="Picture 9" descr="Farming (4).JPG"/>
          <p:cNvPicPr>
            <a:picLocks noChangeAspect="1"/>
          </p:cNvPicPr>
          <p:nvPr/>
        </p:nvPicPr>
        <p:blipFill>
          <a:blip r:embed="rId5" cstate="print"/>
          <a:stretch>
            <a:fillRect/>
          </a:stretch>
        </p:blipFill>
        <p:spPr>
          <a:xfrm>
            <a:off x="4648200" y="3657600"/>
            <a:ext cx="4134857" cy="2767962"/>
          </a:xfrm>
          <a:prstGeom prst="rect">
            <a:avLst/>
          </a:prstGeom>
        </p:spPr>
      </p:pic>
      <p:pic>
        <p:nvPicPr>
          <p:cNvPr id="11" name="Picture 10" descr="Making Batik (22).JPG"/>
          <p:cNvPicPr>
            <a:picLocks noChangeAspect="1"/>
          </p:cNvPicPr>
          <p:nvPr/>
        </p:nvPicPr>
        <p:blipFill>
          <a:blip r:embed="rId6" cstate="print"/>
          <a:stretch>
            <a:fillRect/>
          </a:stretch>
        </p:blipFill>
        <p:spPr>
          <a:xfrm>
            <a:off x="6934200" y="1219200"/>
            <a:ext cx="2057400" cy="3073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pPr algn="ctr"/>
            <a:r>
              <a:rPr lang="en-US" sz="3200" dirty="0" err="1" smtClean="0">
                <a:latin typeface="Bookman Old Style" pitchFamily="18" charset="0"/>
              </a:rPr>
              <a:t>malioboro</a:t>
            </a:r>
            <a:endParaRPr lang="en-US" sz="3200" dirty="0">
              <a:latin typeface="Bookman Old Style" pitchFamily="18" charset="0"/>
            </a:endParaRPr>
          </a:p>
        </p:txBody>
      </p:sp>
      <p:pic>
        <p:nvPicPr>
          <p:cNvPr id="4" name="Picture 3" descr="Pasar Seni art shop.JPG"/>
          <p:cNvPicPr>
            <a:picLocks noChangeAspect="1"/>
          </p:cNvPicPr>
          <p:nvPr/>
        </p:nvPicPr>
        <p:blipFill>
          <a:blip r:embed="rId2" cstate="print"/>
          <a:stretch>
            <a:fillRect/>
          </a:stretch>
        </p:blipFill>
        <p:spPr>
          <a:xfrm>
            <a:off x="914400" y="1295400"/>
            <a:ext cx="3453820" cy="4605093"/>
          </a:xfrm>
          <a:prstGeom prst="rect">
            <a:avLst/>
          </a:prstGeom>
        </p:spPr>
      </p:pic>
      <p:pic>
        <p:nvPicPr>
          <p:cNvPr id="5" name="Picture 4" descr="Malioboro vendors.JPG"/>
          <p:cNvPicPr>
            <a:picLocks noChangeAspect="1"/>
          </p:cNvPicPr>
          <p:nvPr/>
        </p:nvPicPr>
        <p:blipFill>
          <a:blip r:embed="rId3" cstate="print"/>
          <a:stretch>
            <a:fillRect/>
          </a:stretch>
        </p:blipFill>
        <p:spPr>
          <a:xfrm>
            <a:off x="4724400" y="1295400"/>
            <a:ext cx="3505200" cy="26289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Bookman Old Style" pitchFamily="18" charset="0"/>
              </a:rPr>
              <a:t>Pia</a:t>
            </a:r>
            <a:r>
              <a:rPr lang="en-US" dirty="0" smtClean="0">
                <a:latin typeface="Bookman Old Style" pitchFamily="18" charset="0"/>
              </a:rPr>
              <a:t> java (culinary)</a:t>
            </a:r>
            <a:endParaRPr lang="en-US" dirty="0">
              <a:latin typeface="Bookman Old Style" pitchFamily="18" charset="0"/>
            </a:endParaRPr>
          </a:p>
        </p:txBody>
      </p:sp>
      <p:pic>
        <p:nvPicPr>
          <p:cNvPr id="3" name="Content Placeholder 3" descr="DSC01277.JPG"/>
          <p:cNvPicPr>
            <a:picLocks noGrp="1" noChangeAspect="1"/>
          </p:cNvPicPr>
          <p:nvPr>
            <p:ph idx="1"/>
          </p:nvPr>
        </p:nvPicPr>
        <p:blipFill>
          <a:blip r:embed="rId2" cstate="print"/>
          <a:stretch>
            <a:fillRect/>
          </a:stretch>
        </p:blipFill>
        <p:spPr>
          <a:xfrm>
            <a:off x="1630892" y="1554163"/>
            <a:ext cx="6034616" cy="452596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Yogya</a:t>
            </a:r>
            <a:r>
              <a:rPr lang="en-US" dirty="0" smtClean="0"/>
              <a:t> Survey Sharing</a:t>
            </a:r>
            <a:endParaRPr lang="en-US" dirty="0"/>
          </a:p>
        </p:txBody>
      </p:sp>
      <p:sp>
        <p:nvSpPr>
          <p:cNvPr id="3" name="Text Placeholder 2"/>
          <p:cNvSpPr>
            <a:spLocks noGrp="1"/>
          </p:cNvSpPr>
          <p:nvPr>
            <p:ph type="body" idx="2"/>
          </p:nvPr>
        </p:nvSpPr>
        <p:spPr>
          <a:xfrm>
            <a:off x="533400" y="228600"/>
            <a:ext cx="8229600" cy="5486400"/>
          </a:xfrm>
        </p:spPr>
        <p:txBody>
          <a:bodyPr>
            <a:normAutofit fontScale="77500" lnSpcReduction="20000"/>
          </a:bodyPr>
          <a:lstStyle/>
          <a:p>
            <a:pPr algn="ctr"/>
            <a:r>
              <a:rPr lang="en-US" sz="5700" b="1" u="sng" dirty="0" smtClean="0">
                <a:solidFill>
                  <a:schemeClr val="tx1"/>
                </a:solidFill>
                <a:effectLst>
                  <a:outerShdw blurRad="38100" dist="38100" dir="2700000" algn="tl">
                    <a:srgbClr val="000000">
                      <a:alpha val="43137"/>
                    </a:srgbClr>
                  </a:outerShdw>
                </a:effectLst>
                <a:latin typeface="Bookman Old Style" pitchFamily="18" charset="0"/>
              </a:rPr>
              <a:t>AGENDA</a:t>
            </a:r>
            <a:endParaRPr lang="en-US" sz="3600" u="sng" dirty="0" smtClean="0">
              <a:solidFill>
                <a:schemeClr val="accent1">
                  <a:lumMod val="60000"/>
                  <a:lumOff val="40000"/>
                </a:schemeClr>
              </a:solidFill>
              <a:effectLst>
                <a:outerShdw blurRad="38100" dist="38100" dir="2700000" algn="tl">
                  <a:srgbClr val="000000">
                    <a:alpha val="43137"/>
                  </a:srgbClr>
                </a:outerShdw>
              </a:effectLst>
              <a:latin typeface="Bookman Old Style" pitchFamily="18" charset="0"/>
            </a:endParaRPr>
          </a:p>
          <a:p>
            <a:pPr algn="ctr"/>
            <a:endParaRPr lang="en-US" sz="2400" dirty="0" smtClean="0">
              <a:solidFill>
                <a:schemeClr val="accent1">
                  <a:lumMod val="60000"/>
                  <a:lumOff val="40000"/>
                </a:schemeClr>
              </a:solidFill>
            </a:endParaRPr>
          </a:p>
          <a:p>
            <a:pPr>
              <a:buFont typeface="Wingdings" pitchFamily="2" charset="2"/>
              <a:buChar char="ü"/>
            </a:pPr>
            <a:r>
              <a:rPr lang="en-US" sz="4100" dirty="0" smtClean="0">
                <a:solidFill>
                  <a:schemeClr val="tx1"/>
                </a:solidFill>
                <a:latin typeface="Bodoni MT Black" pitchFamily="18" charset="0"/>
              </a:rPr>
              <a:t>Central Idea and Lines of Inquiry</a:t>
            </a:r>
          </a:p>
          <a:p>
            <a:pPr lvl="1">
              <a:buFont typeface="Wingdings" pitchFamily="2" charset="2"/>
              <a:buChar char="v"/>
            </a:pPr>
            <a:r>
              <a:rPr lang="en-US" sz="3100" i="1" dirty="0" smtClean="0">
                <a:solidFill>
                  <a:schemeClr val="tx1"/>
                </a:solidFill>
                <a:latin typeface="Bodoni MT Black" pitchFamily="18" charset="0"/>
              </a:rPr>
              <a:t>Where We are in Place and Time</a:t>
            </a:r>
          </a:p>
          <a:p>
            <a:pPr lvl="1">
              <a:buFont typeface="Wingdings" pitchFamily="2" charset="2"/>
              <a:buChar char="v"/>
            </a:pPr>
            <a:r>
              <a:rPr lang="en-US" sz="3100" i="1" dirty="0" smtClean="0">
                <a:solidFill>
                  <a:schemeClr val="tx1"/>
                </a:solidFill>
                <a:latin typeface="Bodoni MT Black" pitchFamily="18" charset="0"/>
              </a:rPr>
              <a:t>How We Express Ourselves</a:t>
            </a:r>
          </a:p>
          <a:p>
            <a:pPr lvl="1">
              <a:buFont typeface="Wingdings" pitchFamily="2" charset="2"/>
              <a:buChar char="v"/>
            </a:pPr>
            <a:endParaRPr lang="en-US" sz="4100" i="1" dirty="0" smtClean="0">
              <a:solidFill>
                <a:schemeClr val="tx1"/>
              </a:solidFill>
              <a:latin typeface="Bodoni MT Black" pitchFamily="18" charset="0"/>
            </a:endParaRPr>
          </a:p>
          <a:p>
            <a:pPr>
              <a:buFont typeface="Wingdings" pitchFamily="2" charset="2"/>
              <a:buChar char="ü"/>
            </a:pPr>
            <a:r>
              <a:rPr lang="en-US" sz="4100" dirty="0" smtClean="0">
                <a:solidFill>
                  <a:schemeClr val="tx1"/>
                </a:solidFill>
                <a:latin typeface="Bodoni MT Black" pitchFamily="18" charset="0"/>
              </a:rPr>
              <a:t>Reasons why we chose Jogjakarta</a:t>
            </a:r>
          </a:p>
          <a:p>
            <a:pPr>
              <a:buFont typeface="Wingdings" pitchFamily="2" charset="2"/>
              <a:buChar char="ü"/>
            </a:pPr>
            <a:endParaRPr lang="en-US" sz="4100" dirty="0" smtClean="0">
              <a:solidFill>
                <a:schemeClr val="tx1"/>
              </a:solidFill>
              <a:latin typeface="Bodoni MT Black" pitchFamily="18" charset="0"/>
            </a:endParaRPr>
          </a:p>
          <a:p>
            <a:pPr>
              <a:buFont typeface="Wingdings" pitchFamily="2" charset="2"/>
              <a:buChar char="ü"/>
            </a:pPr>
            <a:r>
              <a:rPr lang="en-US" sz="4100" dirty="0" smtClean="0">
                <a:solidFill>
                  <a:schemeClr val="tx1"/>
                </a:solidFill>
                <a:latin typeface="Bodoni MT Black" pitchFamily="18" charset="0"/>
              </a:rPr>
              <a:t>Places to visit, transportation, and accommodation</a:t>
            </a:r>
          </a:p>
          <a:p>
            <a:pPr>
              <a:buFont typeface="Wingdings" pitchFamily="2" charset="2"/>
              <a:buChar char="ü"/>
            </a:pPr>
            <a:endParaRPr lang="en-US" sz="4100" dirty="0" smtClean="0">
              <a:solidFill>
                <a:schemeClr val="tx1"/>
              </a:solidFill>
              <a:latin typeface="Bodoni MT Black" pitchFamily="18" charset="0"/>
            </a:endParaRPr>
          </a:p>
          <a:p>
            <a:pPr>
              <a:buFont typeface="Wingdings" pitchFamily="2" charset="2"/>
              <a:buChar char="ü"/>
            </a:pPr>
            <a:r>
              <a:rPr lang="en-US" sz="4100" dirty="0" smtClean="0">
                <a:solidFill>
                  <a:schemeClr val="tx1"/>
                </a:solidFill>
                <a:latin typeface="Bodoni MT Black" pitchFamily="18" charset="0"/>
              </a:rPr>
              <a:t>Risk analysis</a:t>
            </a:r>
          </a:p>
          <a:p>
            <a:pPr>
              <a:buFont typeface="Wingdings" pitchFamily="2" charset="2"/>
              <a:buChar char="ü"/>
            </a:pPr>
            <a:endParaRPr lang="en-US" sz="3200" dirty="0" smtClean="0">
              <a:solidFill>
                <a:schemeClr val="tx1"/>
              </a:solidFill>
              <a:latin typeface="Bookman Old Style" pitchFamily="18" charset="0"/>
            </a:endParaRPr>
          </a:p>
          <a:p>
            <a:pPr>
              <a:buFont typeface="Wingdings" pitchFamily="2" charset="2"/>
              <a:buChar char="ü"/>
            </a:pPr>
            <a:endParaRPr lang="en-US" sz="3200" dirty="0" smtClean="0">
              <a:solidFill>
                <a:schemeClr val="tx1"/>
              </a:solidFill>
              <a:latin typeface="Bookman Old Style" pitchFamily="18" charset="0"/>
            </a:endParaRPr>
          </a:p>
          <a:p>
            <a:pPr algn="ctr">
              <a:buFont typeface="Arial" pitchFamily="34" charset="0"/>
              <a:buChar char="•"/>
            </a:pPr>
            <a:endParaRPr lang="en-US" sz="2400" dirty="0" smtClean="0">
              <a:solidFill>
                <a:schemeClr val="accent1">
                  <a:lumMod val="60000"/>
                  <a:lumOff val="40000"/>
                </a:schemeClr>
              </a:solidFill>
            </a:endParaRPr>
          </a:p>
          <a:p>
            <a:pPr algn="ctr">
              <a:buFont typeface="Arial" pitchFamily="34" charset="0"/>
              <a:buChar char="•"/>
            </a:pPr>
            <a:endParaRPr lang="en-US" sz="2400" dirty="0" smtClean="0">
              <a:solidFill>
                <a:schemeClr val="accent1">
                  <a:lumMod val="60000"/>
                  <a:lumOff val="40000"/>
                </a:schemeClr>
              </a:solidFill>
            </a:endParaRPr>
          </a:p>
          <a:p>
            <a:pPr>
              <a:buFont typeface="Arial" pitchFamily="34" charset="0"/>
              <a:buChar char="•"/>
            </a:pPr>
            <a:endParaRPr lang="en-US" sz="2400" dirty="0" smtClean="0"/>
          </a:p>
          <a:p>
            <a:endParaRPr lang="en-US" sz="2400" dirty="0" smtClean="0"/>
          </a:p>
          <a:p>
            <a:pPr>
              <a:buFontTx/>
              <a:buChar char="-"/>
            </a:pPr>
            <a:endParaRPr lang="en-US" sz="2400" dirty="0" smtClean="0"/>
          </a:p>
          <a:p>
            <a:pPr>
              <a:buFontTx/>
              <a:buChar char="-"/>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latin typeface="Bookman Old Style" pitchFamily="18" charset="0"/>
              </a:rPr>
              <a:t>Prambanan</a:t>
            </a:r>
            <a:r>
              <a:rPr lang="en-US" b="1" dirty="0" smtClean="0">
                <a:latin typeface="Bookman Old Style" pitchFamily="18" charset="0"/>
              </a:rPr>
              <a:t> temple</a:t>
            </a:r>
            <a:endParaRPr lang="en-US" b="1" dirty="0">
              <a:latin typeface="Bookman Old Style" pitchFamily="18" charset="0"/>
            </a:endParaRPr>
          </a:p>
        </p:txBody>
      </p:sp>
      <p:pic>
        <p:nvPicPr>
          <p:cNvPr id="4" name="Content Placeholder 3" descr="Jogya survey 26 July 2013 (123).JPG"/>
          <p:cNvPicPr>
            <a:picLocks noGrp="1" noChangeAspect="1"/>
          </p:cNvPicPr>
          <p:nvPr>
            <p:ph idx="1"/>
          </p:nvPr>
        </p:nvPicPr>
        <p:blipFill>
          <a:blip r:embed="rId3" cstate="print"/>
          <a:stretch>
            <a:fillRect/>
          </a:stretch>
        </p:blipFill>
        <p:spPr>
          <a:xfrm>
            <a:off x="609600" y="1295400"/>
            <a:ext cx="3394471" cy="4525962"/>
          </a:xfrm>
          <a:prstGeom prst="rect">
            <a:avLst/>
          </a:prstGeom>
        </p:spPr>
      </p:pic>
      <p:pic>
        <p:nvPicPr>
          <p:cNvPr id="6" name="Picture 5" descr="Jogya survey 26 July 2013 (124).JPG"/>
          <p:cNvPicPr>
            <a:picLocks noChangeAspect="1"/>
          </p:cNvPicPr>
          <p:nvPr/>
        </p:nvPicPr>
        <p:blipFill>
          <a:blip r:embed="rId4" cstate="print"/>
          <a:stretch>
            <a:fillRect/>
          </a:stretch>
        </p:blipFill>
        <p:spPr>
          <a:xfrm>
            <a:off x="4419600" y="1371600"/>
            <a:ext cx="4026408" cy="301980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Bookman Old Style" pitchFamily="18" charset="0"/>
              </a:rPr>
              <a:t>Hs silver</a:t>
            </a:r>
            <a:endParaRPr lang="en-US" b="1" dirty="0">
              <a:latin typeface="Bookman Old Style" pitchFamily="18" charset="0"/>
            </a:endParaRPr>
          </a:p>
        </p:txBody>
      </p:sp>
      <p:pic>
        <p:nvPicPr>
          <p:cNvPr id="6" name="Content Placeholder 5" descr="HS Silver (15).JPG"/>
          <p:cNvPicPr>
            <a:picLocks noGrp="1" noChangeAspect="1"/>
          </p:cNvPicPr>
          <p:nvPr>
            <p:ph idx="1"/>
          </p:nvPr>
        </p:nvPicPr>
        <p:blipFill>
          <a:blip r:embed="rId2" cstate="print"/>
          <a:stretch>
            <a:fillRect/>
          </a:stretch>
        </p:blipFill>
        <p:spPr>
          <a:xfrm>
            <a:off x="533400" y="1143000"/>
            <a:ext cx="4550664" cy="3046312"/>
          </a:xfrm>
        </p:spPr>
      </p:pic>
      <p:pic>
        <p:nvPicPr>
          <p:cNvPr id="9" name="Picture 8" descr="DSC00392.JPG"/>
          <p:cNvPicPr>
            <a:picLocks noChangeAspect="1"/>
          </p:cNvPicPr>
          <p:nvPr/>
        </p:nvPicPr>
        <p:blipFill>
          <a:blip r:embed="rId3" cstate="print"/>
          <a:stretch>
            <a:fillRect/>
          </a:stretch>
        </p:blipFill>
        <p:spPr>
          <a:xfrm>
            <a:off x="4419600" y="3200400"/>
            <a:ext cx="4452693" cy="33395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Bookman Old Style" pitchFamily="18" charset="0"/>
              </a:rPr>
              <a:t>Transport (</a:t>
            </a:r>
            <a:r>
              <a:rPr lang="en-US" sz="2800" dirty="0" err="1" smtClean="0">
                <a:latin typeface="Bookman Old Style" pitchFamily="18" charset="0"/>
              </a:rPr>
              <a:t>sancaka</a:t>
            </a:r>
            <a:r>
              <a:rPr lang="en-US" sz="2800" dirty="0" smtClean="0">
                <a:latin typeface="Bookman Old Style" pitchFamily="18" charset="0"/>
              </a:rPr>
              <a:t> train)</a:t>
            </a:r>
            <a:endParaRPr lang="en-US" sz="2800" dirty="0">
              <a:latin typeface="Bookman Old Style" pitchFamily="18" charset="0"/>
            </a:endParaRPr>
          </a:p>
        </p:txBody>
      </p:sp>
      <p:pic>
        <p:nvPicPr>
          <p:cNvPr id="3" name="Picture 2" descr="100_2105.JPG"/>
          <p:cNvPicPr>
            <a:picLocks noChangeAspect="1"/>
          </p:cNvPicPr>
          <p:nvPr/>
        </p:nvPicPr>
        <p:blipFill>
          <a:blip r:embed="rId2" cstate="print"/>
          <a:srcRect t="11988"/>
          <a:stretch>
            <a:fillRect/>
          </a:stretch>
        </p:blipFill>
        <p:spPr>
          <a:xfrm>
            <a:off x="381000" y="1143000"/>
            <a:ext cx="3848100" cy="2545666"/>
          </a:xfrm>
          <a:prstGeom prst="rect">
            <a:avLst/>
          </a:prstGeom>
        </p:spPr>
      </p:pic>
      <p:pic>
        <p:nvPicPr>
          <p:cNvPr id="4" name="Picture 3" descr="sancaka travel bags.JPG"/>
          <p:cNvPicPr>
            <a:picLocks noChangeAspect="1"/>
          </p:cNvPicPr>
          <p:nvPr/>
        </p:nvPicPr>
        <p:blipFill>
          <a:blip r:embed="rId3" cstate="print"/>
          <a:stretch>
            <a:fillRect/>
          </a:stretch>
        </p:blipFill>
        <p:spPr>
          <a:xfrm>
            <a:off x="6324600" y="1143000"/>
            <a:ext cx="2482269" cy="3309692"/>
          </a:xfrm>
          <a:prstGeom prst="rect">
            <a:avLst/>
          </a:prstGeom>
        </p:spPr>
      </p:pic>
      <p:pic>
        <p:nvPicPr>
          <p:cNvPr id="5" name="Picture 4" descr="sancaka interior 4.JPG"/>
          <p:cNvPicPr>
            <a:picLocks noChangeAspect="1"/>
          </p:cNvPicPr>
          <p:nvPr/>
        </p:nvPicPr>
        <p:blipFill>
          <a:blip r:embed="rId4" cstate="print"/>
          <a:stretch>
            <a:fillRect/>
          </a:stretch>
        </p:blipFill>
        <p:spPr>
          <a:xfrm>
            <a:off x="3962400" y="3505200"/>
            <a:ext cx="2362200" cy="3149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man Old Style" pitchFamily="18" charset="0"/>
              </a:rPr>
              <a:t>Transport  (</a:t>
            </a:r>
            <a:r>
              <a:rPr lang="en-US" dirty="0" err="1" smtClean="0">
                <a:latin typeface="Bookman Old Style" pitchFamily="18" charset="0"/>
              </a:rPr>
              <a:t>GeGe</a:t>
            </a:r>
            <a:r>
              <a:rPr lang="en-US" dirty="0" smtClean="0">
                <a:latin typeface="Bookman Old Style" pitchFamily="18" charset="0"/>
              </a:rPr>
              <a:t> bus)</a:t>
            </a:r>
            <a:endParaRPr lang="en-US" dirty="0">
              <a:latin typeface="Bookman Old Style" pitchFamily="18" charset="0"/>
            </a:endParaRPr>
          </a:p>
        </p:txBody>
      </p:sp>
      <p:pic>
        <p:nvPicPr>
          <p:cNvPr id="5" name="Content Placeholder 4" descr="bus gg 10.JPG"/>
          <p:cNvPicPr>
            <a:picLocks noGrp="1" noChangeAspect="1"/>
          </p:cNvPicPr>
          <p:nvPr>
            <p:ph idx="1"/>
          </p:nvPr>
        </p:nvPicPr>
        <p:blipFill>
          <a:blip r:embed="rId2" cstate="print"/>
          <a:stretch>
            <a:fillRect/>
          </a:stretch>
        </p:blipFill>
        <p:spPr>
          <a:xfrm>
            <a:off x="304800" y="1447800"/>
            <a:ext cx="2819400" cy="2114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bus gg 6.JPG"/>
          <p:cNvPicPr>
            <a:picLocks noChangeAspect="1"/>
          </p:cNvPicPr>
          <p:nvPr/>
        </p:nvPicPr>
        <p:blipFill>
          <a:blip r:embed="rId3" cstate="print"/>
          <a:stretch>
            <a:fillRect/>
          </a:stretch>
        </p:blipFill>
        <p:spPr>
          <a:xfrm>
            <a:off x="3429000" y="1524000"/>
            <a:ext cx="2667000" cy="2000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bus gg 3.JPG"/>
          <p:cNvPicPr>
            <a:picLocks noChangeAspect="1"/>
          </p:cNvPicPr>
          <p:nvPr/>
        </p:nvPicPr>
        <p:blipFill>
          <a:blip r:embed="rId4" cstate="print"/>
          <a:stretch>
            <a:fillRect/>
          </a:stretch>
        </p:blipFill>
        <p:spPr>
          <a:xfrm>
            <a:off x="6324600" y="2057400"/>
            <a:ext cx="2514600"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bus gg standard safety 1.JPG"/>
          <p:cNvPicPr>
            <a:picLocks noChangeAspect="1"/>
          </p:cNvPicPr>
          <p:nvPr/>
        </p:nvPicPr>
        <p:blipFill>
          <a:blip r:embed="rId5" cstate="print"/>
          <a:stretch>
            <a:fillRect/>
          </a:stretch>
        </p:blipFill>
        <p:spPr>
          <a:xfrm>
            <a:off x="381000" y="4191000"/>
            <a:ext cx="2743200" cy="205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bus gg 13.JPG"/>
          <p:cNvPicPr>
            <a:picLocks noChangeAspect="1"/>
          </p:cNvPicPr>
          <p:nvPr/>
        </p:nvPicPr>
        <p:blipFill>
          <a:blip r:embed="rId6" cstate="print"/>
          <a:stretch>
            <a:fillRect/>
          </a:stretch>
        </p:blipFill>
        <p:spPr>
          <a:xfrm>
            <a:off x="3352800" y="4191000"/>
            <a:ext cx="2667000" cy="2000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Bookman Old Style" pitchFamily="18" charset="0"/>
              </a:rPr>
              <a:t>RESTAURANTs</a:t>
            </a:r>
            <a:endParaRPr lang="en-US" sz="3200" dirty="0">
              <a:latin typeface="Bookman Old Style" pitchFamily="18" charset="0"/>
            </a:endParaRPr>
          </a:p>
        </p:txBody>
      </p:sp>
      <p:pic>
        <p:nvPicPr>
          <p:cNvPr id="3" name="Picture 2" descr="100_2113.JPG"/>
          <p:cNvPicPr>
            <a:picLocks noChangeAspect="1"/>
          </p:cNvPicPr>
          <p:nvPr/>
        </p:nvPicPr>
        <p:blipFill>
          <a:blip r:embed="rId2" cstate="print"/>
          <a:stretch>
            <a:fillRect/>
          </a:stretch>
        </p:blipFill>
        <p:spPr>
          <a:xfrm>
            <a:off x="609600" y="1219200"/>
            <a:ext cx="3924300" cy="2949694"/>
          </a:xfrm>
          <a:prstGeom prst="rect">
            <a:avLst/>
          </a:prstGeom>
        </p:spPr>
      </p:pic>
      <p:pic>
        <p:nvPicPr>
          <p:cNvPr id="4" name="Picture 3" descr="pendopo dalem resto 7.JPG"/>
          <p:cNvPicPr>
            <a:picLocks noChangeAspect="1"/>
          </p:cNvPicPr>
          <p:nvPr/>
        </p:nvPicPr>
        <p:blipFill>
          <a:blip r:embed="rId3" cstate="print"/>
          <a:stretch>
            <a:fillRect/>
          </a:stretch>
        </p:blipFill>
        <p:spPr>
          <a:xfrm>
            <a:off x="6019800" y="1219200"/>
            <a:ext cx="2691820" cy="3589093"/>
          </a:xfrm>
          <a:prstGeom prst="rect">
            <a:avLst/>
          </a:prstGeom>
        </p:spPr>
      </p:pic>
      <p:pic>
        <p:nvPicPr>
          <p:cNvPr id="5" name="Picture 4" descr="DSC01089.JPG"/>
          <p:cNvPicPr>
            <a:picLocks noChangeAspect="1"/>
          </p:cNvPicPr>
          <p:nvPr/>
        </p:nvPicPr>
        <p:blipFill>
          <a:blip r:embed="rId4" cstate="print"/>
          <a:stretch>
            <a:fillRect/>
          </a:stretch>
        </p:blipFill>
        <p:spPr>
          <a:xfrm>
            <a:off x="2667000" y="4343400"/>
            <a:ext cx="3124200" cy="23431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686800" cy="838200"/>
          </a:xfrm>
        </p:spPr>
        <p:txBody>
          <a:bodyPr>
            <a:normAutofit/>
          </a:bodyPr>
          <a:lstStyle/>
          <a:p>
            <a:pPr algn="ctr"/>
            <a:r>
              <a:rPr lang="en-US" sz="3200" dirty="0" err="1" smtClean="0">
                <a:latin typeface="Bookman Old Style" pitchFamily="18" charset="0"/>
              </a:rPr>
              <a:t>Jogja</a:t>
            </a:r>
            <a:r>
              <a:rPr lang="en-US" sz="3200" dirty="0" smtClean="0">
                <a:latin typeface="Bookman Old Style" pitchFamily="18" charset="0"/>
              </a:rPr>
              <a:t> Plaza hotel</a:t>
            </a:r>
            <a:endParaRPr lang="en-US" sz="3200" dirty="0">
              <a:latin typeface="Bookman Old Style" pitchFamily="18" charset="0"/>
            </a:endParaRPr>
          </a:p>
        </p:txBody>
      </p:sp>
      <p:pic>
        <p:nvPicPr>
          <p:cNvPr id="3" name="Picture 2" descr="Jogya plaza hotel (6).JPG"/>
          <p:cNvPicPr>
            <a:picLocks noChangeAspect="1"/>
          </p:cNvPicPr>
          <p:nvPr/>
        </p:nvPicPr>
        <p:blipFill>
          <a:blip r:embed="rId3" cstate="print"/>
          <a:stretch>
            <a:fillRect/>
          </a:stretch>
        </p:blipFill>
        <p:spPr>
          <a:xfrm>
            <a:off x="685800" y="1066800"/>
            <a:ext cx="2819400" cy="2114550"/>
          </a:xfrm>
          <a:prstGeom prst="rect">
            <a:avLst/>
          </a:prstGeom>
        </p:spPr>
      </p:pic>
      <p:pic>
        <p:nvPicPr>
          <p:cNvPr id="4" name="Picture 3" descr="Jogya plaza hotel (2).JPG"/>
          <p:cNvPicPr>
            <a:picLocks noChangeAspect="1"/>
          </p:cNvPicPr>
          <p:nvPr/>
        </p:nvPicPr>
        <p:blipFill>
          <a:blip r:embed="rId4" cstate="print"/>
          <a:stretch>
            <a:fillRect/>
          </a:stretch>
        </p:blipFill>
        <p:spPr>
          <a:xfrm>
            <a:off x="4876800" y="1066800"/>
            <a:ext cx="3200400" cy="2400300"/>
          </a:xfrm>
          <a:prstGeom prst="rect">
            <a:avLst/>
          </a:prstGeom>
        </p:spPr>
      </p:pic>
      <p:pic>
        <p:nvPicPr>
          <p:cNvPr id="6" name="Picture 5" descr="Jogya plaza hotel (8).JPG"/>
          <p:cNvPicPr>
            <a:picLocks noChangeAspect="1"/>
          </p:cNvPicPr>
          <p:nvPr/>
        </p:nvPicPr>
        <p:blipFill>
          <a:blip r:embed="rId5" cstate="print"/>
          <a:stretch>
            <a:fillRect/>
          </a:stretch>
        </p:blipFill>
        <p:spPr>
          <a:xfrm>
            <a:off x="533400" y="3352800"/>
            <a:ext cx="3657600" cy="2743200"/>
          </a:xfrm>
          <a:prstGeom prst="rect">
            <a:avLst/>
          </a:prstGeom>
        </p:spPr>
      </p:pic>
      <p:pic>
        <p:nvPicPr>
          <p:cNvPr id="7" name="Picture 6" descr="Jogya plaza h (3).JPG"/>
          <p:cNvPicPr>
            <a:picLocks noChangeAspect="1"/>
          </p:cNvPicPr>
          <p:nvPr/>
        </p:nvPicPr>
        <p:blipFill>
          <a:blip r:embed="rId6" cstate="print"/>
          <a:stretch>
            <a:fillRect/>
          </a:stretch>
        </p:blipFill>
        <p:spPr>
          <a:xfrm>
            <a:off x="4724400" y="3581400"/>
            <a:ext cx="3721608" cy="27912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800" dirty="0" smtClean="0">
                <a:latin typeface="Bodoni MT Black" pitchFamily="18" charset="0"/>
              </a:rPr>
              <a:t>Planning </a:t>
            </a:r>
            <a:endParaRPr lang="en-US" sz="4800" dirty="0">
              <a:latin typeface="Bodoni MT Black" pitchFamily="18" charset="0"/>
            </a:endParaRPr>
          </a:p>
        </p:txBody>
      </p:sp>
      <p:sp>
        <p:nvSpPr>
          <p:cNvPr id="7" name="Subtitle 2"/>
          <p:cNvSpPr>
            <a:spLocks noGrp="1"/>
          </p:cNvSpPr>
          <p:nvPr>
            <p:ph idx="1"/>
          </p:nvPr>
        </p:nvSpPr>
        <p:spPr/>
        <p:txBody>
          <a:bodyPr/>
          <a:lstStyle/>
          <a:p>
            <a:pPr>
              <a:buFont typeface="Wingdings" pitchFamily="2" charset="2"/>
              <a:buChar char="Ø"/>
            </a:pPr>
            <a:r>
              <a:rPr lang="en-US" b="1" dirty="0" smtClean="0">
                <a:latin typeface="Bodoni MT Black" pitchFamily="18" charset="0"/>
              </a:rPr>
              <a:t>5 days</a:t>
            </a:r>
          </a:p>
          <a:p>
            <a:pPr>
              <a:buFont typeface="Wingdings" pitchFamily="2" charset="2"/>
              <a:buChar char="Ø"/>
            </a:pPr>
            <a:r>
              <a:rPr lang="en-US" b="1" dirty="0" smtClean="0">
                <a:latin typeface="Bodoni MT Black" pitchFamily="18" charset="0"/>
              </a:rPr>
              <a:t>Monday morning to Friday night</a:t>
            </a:r>
          </a:p>
          <a:p>
            <a:pPr>
              <a:buFont typeface="Wingdings" pitchFamily="2" charset="2"/>
              <a:buChar char="Ø"/>
            </a:pPr>
            <a:r>
              <a:rPr lang="en-US" b="1" dirty="0" smtClean="0">
                <a:latin typeface="Bodoni MT Black" pitchFamily="18" charset="0"/>
              </a:rPr>
              <a:t>28</a:t>
            </a:r>
            <a:r>
              <a:rPr lang="en-US" b="1" baseline="30000" dirty="0" smtClean="0">
                <a:latin typeface="Bodoni MT Black" pitchFamily="18" charset="0"/>
              </a:rPr>
              <a:t>th</a:t>
            </a:r>
            <a:r>
              <a:rPr lang="en-US" b="1" dirty="0" smtClean="0">
                <a:latin typeface="Bodoni MT Black" pitchFamily="18" charset="0"/>
              </a:rPr>
              <a:t> October– 1</a:t>
            </a:r>
            <a:r>
              <a:rPr lang="en-US" b="1" baseline="30000" dirty="0" smtClean="0">
                <a:latin typeface="Bodoni MT Black" pitchFamily="18" charset="0"/>
              </a:rPr>
              <a:t>st</a:t>
            </a:r>
            <a:r>
              <a:rPr lang="en-US" b="1" dirty="0" smtClean="0">
                <a:latin typeface="Bodoni MT Black" pitchFamily="18" charset="0"/>
              </a:rPr>
              <a:t> November, 2013</a:t>
            </a:r>
          </a:p>
          <a:p>
            <a:pPr>
              <a:buFont typeface="Wingdings" pitchFamily="2" charset="2"/>
              <a:buChar char="Ø"/>
            </a:pPr>
            <a:r>
              <a:rPr lang="en-US" b="1" dirty="0" smtClean="0">
                <a:latin typeface="Bodoni MT Black" pitchFamily="18" charset="0"/>
              </a:rPr>
              <a:t>By </a:t>
            </a:r>
            <a:r>
              <a:rPr lang="en-US" b="1" dirty="0" err="1" smtClean="0">
                <a:latin typeface="Bodoni MT Black" pitchFamily="18" charset="0"/>
              </a:rPr>
              <a:t>Sancaka</a:t>
            </a:r>
            <a:r>
              <a:rPr lang="en-US" b="1" dirty="0" smtClean="0">
                <a:latin typeface="Bodoni MT Black" pitchFamily="18" charset="0"/>
              </a:rPr>
              <a:t> Train and </a:t>
            </a:r>
            <a:r>
              <a:rPr lang="en-US" b="1" dirty="0" err="1" smtClean="0">
                <a:latin typeface="Bodoni MT Black" pitchFamily="18" charset="0"/>
              </a:rPr>
              <a:t>Gege</a:t>
            </a:r>
            <a:r>
              <a:rPr lang="en-US" b="1" dirty="0" smtClean="0">
                <a:latin typeface="Bodoni MT Black" pitchFamily="18" charset="0"/>
              </a:rPr>
              <a:t> buses</a:t>
            </a:r>
          </a:p>
          <a:p>
            <a:pPr>
              <a:buFont typeface="Wingdings" pitchFamily="2" charset="2"/>
              <a:buChar char="Ø"/>
            </a:pPr>
            <a:r>
              <a:rPr lang="en-US" b="1" dirty="0" err="1" smtClean="0">
                <a:latin typeface="Bodoni MT Black" pitchFamily="18" charset="0"/>
              </a:rPr>
              <a:t>Jogja</a:t>
            </a:r>
            <a:r>
              <a:rPr lang="en-US" b="1" dirty="0" smtClean="0">
                <a:latin typeface="Bodoni MT Black" pitchFamily="18" charset="0"/>
              </a:rPr>
              <a:t> Plaza Hotel </a:t>
            </a:r>
            <a:r>
              <a:rPr lang="en-US" b="1" dirty="0" err="1" smtClean="0">
                <a:latin typeface="Bodoni MT Black" pitchFamily="18" charset="0"/>
              </a:rPr>
              <a:t>Jogyakarta</a:t>
            </a:r>
            <a:r>
              <a:rPr lang="en-US" b="1" dirty="0" smtClean="0">
                <a:latin typeface="Bodoni MT Black" pitchFamily="18" charset="0"/>
              </a:rPr>
              <a:t>, </a:t>
            </a:r>
            <a:r>
              <a:rPr lang="en-US" b="1" dirty="0" err="1" smtClean="0">
                <a:latin typeface="Bodoni MT Black" pitchFamily="18" charset="0"/>
              </a:rPr>
              <a:t>Jalan</a:t>
            </a:r>
            <a:r>
              <a:rPr lang="en-US" b="1" dirty="0" smtClean="0">
                <a:latin typeface="Bodoni MT Black" pitchFamily="18" charset="0"/>
              </a:rPr>
              <a:t> </a:t>
            </a:r>
            <a:r>
              <a:rPr lang="en-US" b="1" dirty="0" err="1" smtClean="0">
                <a:latin typeface="Bodoni MT Black" pitchFamily="18" charset="0"/>
              </a:rPr>
              <a:t>Gejayan</a:t>
            </a:r>
            <a:r>
              <a:rPr lang="en-US" b="1" dirty="0" smtClean="0">
                <a:latin typeface="Bodoni MT Black" pitchFamily="18" charset="0"/>
              </a:rPr>
              <a:t> Yogyakarta</a:t>
            </a:r>
          </a:p>
          <a:p>
            <a:endParaRPr lang="en-US" b="1" dirty="0">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0" dirty="0" smtClean="0">
                <a:latin typeface="Bodoni MT Black" pitchFamily="18" charset="0"/>
              </a:rPr>
              <a:t>Where we are in place and time</a:t>
            </a:r>
            <a:endParaRPr lang="en-US" sz="3200" b="0" dirty="0">
              <a:latin typeface="Bodoni MT Black" pitchFamily="18" charset="0"/>
            </a:endParaRPr>
          </a:p>
        </p:txBody>
      </p:sp>
      <p:sp>
        <p:nvSpPr>
          <p:cNvPr id="7" name="Content Placeholder 6"/>
          <p:cNvSpPr>
            <a:spLocks noGrp="1"/>
          </p:cNvSpPr>
          <p:nvPr>
            <p:ph idx="1"/>
          </p:nvPr>
        </p:nvSpPr>
        <p:spPr>
          <a:xfrm>
            <a:off x="304800" y="1554162"/>
            <a:ext cx="8686800" cy="4770438"/>
          </a:xfrm>
        </p:spPr>
        <p:txBody>
          <a:bodyPr>
            <a:normAutofit/>
          </a:bodyPr>
          <a:lstStyle/>
          <a:p>
            <a:pPr marL="0" indent="0" algn="ctr">
              <a:buNone/>
            </a:pPr>
            <a:r>
              <a:rPr lang="en-US" sz="2400" b="1" dirty="0" smtClean="0">
                <a:effectLst>
                  <a:outerShdw blurRad="38100" dist="38100" dir="2700000" algn="tl">
                    <a:srgbClr val="000000">
                      <a:alpha val="43137"/>
                    </a:srgbClr>
                  </a:outerShdw>
                </a:effectLst>
                <a:latin typeface="Century Schoolbook" pitchFamily="18" charset="0"/>
              </a:rPr>
              <a:t>An inquiry into orientation in place and time; personal histories, homes and journeys, discoveries, explorations, and the interconnectedness of individuals.</a:t>
            </a:r>
          </a:p>
          <a:p>
            <a:pPr marL="0" lvl="0" indent="0" algn="ctr">
              <a:buNone/>
            </a:pPr>
            <a:r>
              <a:rPr lang="en-US" sz="2800" b="1" dirty="0" smtClean="0">
                <a:solidFill>
                  <a:srgbClr val="00B0F0"/>
                </a:solidFill>
                <a:latin typeface="Century Schoolbook" pitchFamily="18" charset="0"/>
              </a:rPr>
              <a:t>Central Idea</a:t>
            </a:r>
          </a:p>
          <a:p>
            <a:pPr lvl="1">
              <a:buNone/>
            </a:pPr>
            <a:r>
              <a:rPr lang="en-US" sz="2000" b="1" dirty="0" smtClean="0">
                <a:solidFill>
                  <a:schemeClr val="tx1"/>
                </a:solidFill>
                <a:latin typeface="Century Schoolbook" pitchFamily="18" charset="0"/>
                <a:ea typeface="Times New Roman" pitchFamily="18" charset="0"/>
                <a:cs typeface="Arial" pitchFamily="34" charset="0"/>
              </a:rPr>
              <a:t>   </a:t>
            </a:r>
            <a:r>
              <a:rPr lang="en-US" sz="2400" b="1" dirty="0" smtClean="0">
                <a:solidFill>
                  <a:schemeClr val="tx1"/>
                </a:solidFill>
                <a:latin typeface="Century Schoolbook" pitchFamily="18" charset="0"/>
                <a:ea typeface="Times New Roman" pitchFamily="18" charset="0"/>
                <a:cs typeface="Arial" pitchFamily="34" charset="0"/>
              </a:rPr>
              <a:t>Our way of life reflects past civilizations</a:t>
            </a:r>
            <a:endParaRPr lang="en-US" sz="2000" b="1" dirty="0" smtClean="0">
              <a:solidFill>
                <a:schemeClr val="tx1"/>
              </a:solidFill>
              <a:latin typeface="Century Schoolbook" pitchFamily="18" charset="0"/>
              <a:ea typeface="Times New Roman" pitchFamily="18" charset="0"/>
              <a:cs typeface="Arial" pitchFamily="34" charset="0"/>
            </a:endParaRPr>
          </a:p>
          <a:p>
            <a:pPr marL="0" lvl="0" indent="0" algn="ctr">
              <a:buNone/>
            </a:pPr>
            <a:r>
              <a:rPr lang="en-US" sz="2800" b="1" dirty="0" smtClean="0">
                <a:solidFill>
                  <a:srgbClr val="00B0F0"/>
                </a:solidFill>
                <a:latin typeface="Century Schoolbook" pitchFamily="18" charset="0"/>
                <a:ea typeface="Times New Roman" pitchFamily="18" charset="0"/>
                <a:cs typeface="Arial" pitchFamily="34" charset="0"/>
              </a:rPr>
              <a:t>Lines of Inquiry</a:t>
            </a:r>
          </a:p>
          <a:p>
            <a:pPr lvl="0" algn="just">
              <a:buFont typeface="Wingdings" pitchFamily="2" charset="2"/>
              <a:buChar char="q"/>
            </a:pPr>
            <a:r>
              <a:rPr lang="en-US" sz="2400" b="1" dirty="0" smtClean="0">
                <a:latin typeface="Century Schoolbook" pitchFamily="18" charset="0"/>
              </a:rPr>
              <a:t>Evidence </a:t>
            </a:r>
            <a:r>
              <a:rPr lang="en-US" sz="2400" b="1" dirty="0">
                <a:latin typeface="Century Schoolbook" pitchFamily="18" charset="0"/>
              </a:rPr>
              <a:t>of past civilizations in societies</a:t>
            </a:r>
          </a:p>
          <a:p>
            <a:pPr algn="just">
              <a:buFont typeface="Wingdings" pitchFamily="2" charset="2"/>
              <a:buChar char="q"/>
            </a:pPr>
            <a:r>
              <a:rPr lang="en-US" sz="2400" b="1" dirty="0" smtClean="0">
                <a:latin typeface="Century Schoolbook" pitchFamily="18" charset="0"/>
              </a:rPr>
              <a:t> </a:t>
            </a:r>
            <a:r>
              <a:rPr lang="en-US" sz="2400" b="1" dirty="0">
                <a:latin typeface="Century Schoolbook" pitchFamily="18" charset="0"/>
              </a:rPr>
              <a:t>The connection between past civilizations to present lives</a:t>
            </a:r>
          </a:p>
          <a:p>
            <a:pPr algn="just">
              <a:buFont typeface="Wingdings" pitchFamily="2" charset="2"/>
              <a:buChar char="q"/>
            </a:pPr>
            <a:r>
              <a:rPr lang="en-US" sz="2400" b="1" dirty="0" smtClean="0">
                <a:latin typeface="Century Schoolbook" pitchFamily="18" charset="0"/>
              </a:rPr>
              <a:t>Implications </a:t>
            </a:r>
            <a:r>
              <a:rPr lang="en-US" sz="2400" b="1" dirty="0">
                <a:latin typeface="Century Schoolbook" pitchFamily="18" charset="0"/>
              </a:rPr>
              <a:t>for the future</a:t>
            </a:r>
            <a:endParaRPr lang="en-US" sz="2400" b="1" dirty="0" smtClean="0">
              <a:solidFill>
                <a:schemeClr val="tx1"/>
              </a:solidFill>
              <a:latin typeface="Century Schoolbook" pitchFamily="18" charset="0"/>
              <a:ea typeface="Times New Roman" pitchFamily="18" charset="0"/>
              <a:cs typeface="Arial" pitchFamily="34" charset="0"/>
            </a:endParaRPr>
          </a:p>
          <a:p>
            <a:pPr lvl="0">
              <a:buNone/>
            </a:pPr>
            <a:endParaRPr lang="en-US" sz="2400" dirty="0" smtClean="0">
              <a:solidFill>
                <a:schemeClr val="tx1"/>
              </a:solidFill>
              <a:latin typeface="Bookman Old Style" pitchFamily="18" charset="0"/>
              <a:cs typeface="Arial" pitchFamily="34" charset="0"/>
            </a:endParaRPr>
          </a:p>
          <a:p>
            <a:endParaRPr lang="en-US" sz="2400" dirty="0" smtClean="0">
              <a:latin typeface="Bookman Old Style" pitchFamily="18" charset="0"/>
            </a:endParaRPr>
          </a:p>
          <a:p>
            <a:endParaRPr lang="en-US" sz="2400" dirty="0">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Bodoni MT Black" pitchFamily="18" charset="0"/>
              </a:rPr>
              <a:t>How we express ourselves</a:t>
            </a:r>
            <a:endParaRPr lang="en-US" dirty="0">
              <a:latin typeface="Bodoni MT Black" pitchFamily="18" charset="0"/>
            </a:endParaRPr>
          </a:p>
        </p:txBody>
      </p:sp>
      <p:sp>
        <p:nvSpPr>
          <p:cNvPr id="6" name="Content Placeholder 5"/>
          <p:cNvSpPr>
            <a:spLocks noGrp="1"/>
          </p:cNvSpPr>
          <p:nvPr>
            <p:ph idx="1"/>
          </p:nvPr>
        </p:nvSpPr>
        <p:spPr>
          <a:xfrm>
            <a:off x="304800" y="1371600"/>
            <a:ext cx="8686800" cy="5486400"/>
          </a:xfrm>
        </p:spPr>
        <p:txBody>
          <a:bodyPr>
            <a:normAutofit fontScale="70000" lnSpcReduction="20000"/>
          </a:bodyPr>
          <a:lstStyle/>
          <a:p>
            <a:pPr marL="0" indent="0" algn="ctr">
              <a:buNone/>
            </a:pPr>
            <a:r>
              <a:rPr lang="en-US" b="1" dirty="0" smtClean="0">
                <a:latin typeface="Century Schoolbook" pitchFamily="18" charset="0"/>
              </a:rPr>
              <a:t>An inquiry into the ways in which we discover and express ideas, feelings, nature, culture, beliefs and values. The ways in which we reflect on, extend and enjoy our creativity and our appreciation of the aesthetic</a:t>
            </a:r>
          </a:p>
          <a:p>
            <a:pPr marL="0" indent="0" algn="ctr">
              <a:buNone/>
            </a:pPr>
            <a:endParaRPr lang="en-US" sz="4000" b="1" dirty="0" smtClean="0">
              <a:solidFill>
                <a:srgbClr val="00B0F0"/>
              </a:solidFill>
              <a:latin typeface="Century Schoolbook" pitchFamily="18" charset="0"/>
            </a:endParaRPr>
          </a:p>
          <a:p>
            <a:pPr marL="0" indent="0" algn="ctr">
              <a:buNone/>
            </a:pPr>
            <a:r>
              <a:rPr lang="en-US" sz="4000" b="1" dirty="0" smtClean="0">
                <a:solidFill>
                  <a:srgbClr val="00B0F0"/>
                </a:solidFill>
                <a:latin typeface="Century Schoolbook" pitchFamily="18" charset="0"/>
              </a:rPr>
              <a:t>Central Idea</a:t>
            </a:r>
          </a:p>
          <a:p>
            <a:pPr algn="ctr">
              <a:buNone/>
            </a:pPr>
            <a:r>
              <a:rPr lang="en-US" dirty="0" smtClean="0">
                <a:latin typeface="Century Schoolbook" pitchFamily="18" charset="0"/>
              </a:rPr>
              <a:t>    </a:t>
            </a:r>
            <a:r>
              <a:rPr lang="en-US" dirty="0">
                <a:latin typeface="Century Schoolbook" pitchFamily="18" charset="0"/>
              </a:rPr>
              <a:t>Creating and responding to art develops understanding of ourselves and the world around us</a:t>
            </a:r>
            <a:r>
              <a:rPr lang="en-US" dirty="0" smtClean="0">
                <a:latin typeface="Century Schoolbook" pitchFamily="18" charset="0"/>
              </a:rPr>
              <a:t>.</a:t>
            </a:r>
          </a:p>
          <a:p>
            <a:pPr algn="ctr">
              <a:buNone/>
            </a:pPr>
            <a:endParaRPr lang="en-US" dirty="0" smtClean="0">
              <a:latin typeface="Century Schoolbook" pitchFamily="18" charset="0"/>
            </a:endParaRPr>
          </a:p>
          <a:p>
            <a:pPr marL="0" indent="0" algn="ctr" fontAlgn="base">
              <a:buNone/>
            </a:pPr>
            <a:r>
              <a:rPr lang="en-US" sz="4000" b="1" dirty="0" smtClean="0">
                <a:solidFill>
                  <a:srgbClr val="00B0F0"/>
                </a:solidFill>
                <a:latin typeface="Century Schoolbook" pitchFamily="18" charset="0"/>
              </a:rPr>
              <a:t>Lines of Inquiry</a:t>
            </a:r>
          </a:p>
          <a:p>
            <a:pPr fontAlgn="base">
              <a:buFont typeface="Courier New" pitchFamily="49" charset="0"/>
              <a:buChar char="o"/>
            </a:pPr>
            <a:r>
              <a:rPr lang="en-US" sz="3400" dirty="0" smtClean="0">
                <a:latin typeface="Century Schoolbook" pitchFamily="18" charset="0"/>
              </a:rPr>
              <a:t>How </a:t>
            </a:r>
            <a:r>
              <a:rPr lang="en-US" sz="3400" dirty="0">
                <a:latin typeface="Century Schoolbook" pitchFamily="18" charset="0"/>
              </a:rPr>
              <a:t>arts can be a reflection of societal values and issues</a:t>
            </a:r>
          </a:p>
          <a:p>
            <a:pPr fontAlgn="base">
              <a:buFont typeface="Courier New" pitchFamily="49" charset="0"/>
              <a:buChar char="o"/>
            </a:pPr>
            <a:r>
              <a:rPr lang="en-US" sz="3400" dirty="0">
                <a:latin typeface="Century Schoolbook" pitchFamily="18" charset="0"/>
              </a:rPr>
              <a:t>The contexts in which artworks were created</a:t>
            </a:r>
          </a:p>
          <a:p>
            <a:pPr fontAlgn="base">
              <a:buFont typeface="Courier New" pitchFamily="49" charset="0"/>
              <a:buChar char="o"/>
            </a:pPr>
            <a:r>
              <a:rPr lang="en-US" sz="3400" dirty="0">
                <a:latin typeface="Century Schoolbook" pitchFamily="18" charset="0"/>
              </a:rPr>
              <a:t>Personal preference in appreciation and creation of arts</a:t>
            </a:r>
          </a:p>
          <a:p>
            <a:pPr fontAlgn="base">
              <a:buFont typeface="Courier New" pitchFamily="49" charset="0"/>
              <a:buChar char="o"/>
            </a:pPr>
            <a:r>
              <a:rPr lang="en-US" sz="3400" dirty="0">
                <a:latin typeface="Century Schoolbook" pitchFamily="18" charset="0"/>
              </a:rPr>
              <a:t>How learning about arts develops appreciation</a:t>
            </a:r>
          </a:p>
          <a:p>
            <a:pPr marL="0" indent="0" algn="ctr">
              <a:buNone/>
            </a:pPr>
            <a:r>
              <a:rPr lang="en-US" b="1" dirty="0" smtClean="0">
                <a:solidFill>
                  <a:srgbClr val="00B0F0"/>
                </a:solidFill>
                <a:latin typeface="Century Schoolbook" pitchFamily="18" charset="0"/>
              </a:rPr>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2057400"/>
          </a:xfrm>
        </p:spPr>
        <p:txBody>
          <a:bodyPr>
            <a:noAutofit/>
          </a:bodyPr>
          <a:lstStyle/>
          <a:p>
            <a:pPr algn="ctr"/>
            <a:r>
              <a:rPr lang="en-US" sz="4000" dirty="0" smtClean="0">
                <a:latin typeface="Bodoni MT Black" pitchFamily="18" charset="0"/>
              </a:rPr>
              <a:t>why is THE PYP 6 outing (</a:t>
            </a:r>
            <a:r>
              <a:rPr lang="en-US" sz="4000" dirty="0" err="1" smtClean="0">
                <a:latin typeface="Bodoni MT Black" pitchFamily="18" charset="0"/>
              </a:rPr>
              <a:t>jogyakarta</a:t>
            </a:r>
            <a:r>
              <a:rPr lang="en-US" sz="4000" dirty="0" smtClean="0">
                <a:latin typeface="Bodoni MT Black" pitchFamily="18" charset="0"/>
              </a:rPr>
              <a:t>) important</a:t>
            </a:r>
            <a:r>
              <a:rPr lang="en-US" sz="2800" dirty="0" smtClean="0">
                <a:latin typeface="Bodoni MT Black" pitchFamily="18" charset="0"/>
              </a:rPr>
              <a:t>?</a:t>
            </a:r>
            <a:endParaRPr lang="en-US" sz="2800" dirty="0">
              <a:latin typeface="Bodoni MT Black" pitchFamily="18" charset="0"/>
            </a:endParaRPr>
          </a:p>
        </p:txBody>
      </p:sp>
      <p:sp>
        <p:nvSpPr>
          <p:cNvPr id="3" name="Content Placeholder 2"/>
          <p:cNvSpPr>
            <a:spLocks noGrp="1"/>
          </p:cNvSpPr>
          <p:nvPr>
            <p:ph idx="1"/>
          </p:nvPr>
        </p:nvSpPr>
        <p:spPr>
          <a:xfrm>
            <a:off x="304800" y="2286000"/>
            <a:ext cx="8686800" cy="4343400"/>
          </a:xfrm>
        </p:spPr>
        <p:txBody>
          <a:bodyPr>
            <a:noAutofit/>
          </a:bodyPr>
          <a:lstStyle/>
          <a:p>
            <a:pPr>
              <a:buFont typeface="Wingdings" pitchFamily="2" charset="2"/>
              <a:buChar char="q"/>
            </a:pPr>
            <a:r>
              <a:rPr lang="en-US" sz="4000" b="1" dirty="0" smtClean="0">
                <a:latin typeface="Century Schoolbook" pitchFamily="18" charset="0"/>
              </a:rPr>
              <a:t>It’s a school program to support the exploration of the unit</a:t>
            </a:r>
          </a:p>
          <a:p>
            <a:pPr>
              <a:buFont typeface="Wingdings" pitchFamily="2" charset="2"/>
              <a:buChar char="q"/>
            </a:pPr>
            <a:r>
              <a:rPr lang="en-US" sz="4000" b="1" dirty="0" smtClean="0">
                <a:latin typeface="Century Schoolbook" pitchFamily="18" charset="0"/>
              </a:rPr>
              <a:t>It includes development stages to support student’s skills and attitudes.</a:t>
            </a:r>
          </a:p>
          <a:p>
            <a:pPr>
              <a:buFont typeface="Wingdings" pitchFamily="2" charset="2"/>
              <a:buChar char="v"/>
            </a:pPr>
            <a:endParaRPr lang="en-US" sz="1600" dirty="0" smtClean="0">
              <a:latin typeface="Bookman Old Style" pitchFamily="18" charset="0"/>
            </a:endParaRPr>
          </a:p>
          <a:p>
            <a:pPr>
              <a:buNone/>
            </a:pPr>
            <a:endParaRPr lang="en-US" sz="1600"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Bodoni MT Black" pitchFamily="18" charset="0"/>
              </a:rPr>
              <a:t>Reasons FOR Choosing Jogjakarta</a:t>
            </a:r>
            <a:r>
              <a:rPr lang="en-US" dirty="0"/>
              <a:t/>
            </a:r>
            <a:br>
              <a:rPr lang="en-US" dirty="0"/>
            </a:br>
            <a:endParaRPr lang="en-US" dirty="0"/>
          </a:p>
        </p:txBody>
      </p:sp>
      <p:sp>
        <p:nvSpPr>
          <p:cNvPr id="4" name="Content Placeholder 3"/>
          <p:cNvSpPr>
            <a:spLocks noGrp="1"/>
          </p:cNvSpPr>
          <p:nvPr>
            <p:ph idx="1"/>
          </p:nvPr>
        </p:nvSpPr>
        <p:spPr>
          <a:xfrm>
            <a:off x="609600" y="1295400"/>
            <a:ext cx="8382000" cy="5410712"/>
          </a:xfrm>
          <a:prstGeom prst="rect">
            <a:avLst/>
          </a:prstGeom>
        </p:spPr>
        <p:txBody>
          <a:bodyPr wrap="square">
            <a:spAutoFit/>
          </a:bodyPr>
          <a:lstStyle/>
          <a:p>
            <a:pPr lvl="0">
              <a:buFont typeface="Wingdings" pitchFamily="2" charset="2"/>
              <a:buChar char="q"/>
            </a:pPr>
            <a:r>
              <a:rPr lang="en-US" sz="2400" dirty="0" smtClean="0">
                <a:latin typeface="Century Schoolbook" pitchFamily="18" charset="0"/>
              </a:rPr>
              <a:t>The next </a:t>
            </a:r>
            <a:r>
              <a:rPr lang="en-US" sz="2400" dirty="0" err="1" smtClean="0">
                <a:latin typeface="Century Schoolbook" pitchFamily="18" charset="0"/>
              </a:rPr>
              <a:t>Jogya</a:t>
            </a:r>
            <a:r>
              <a:rPr lang="en-US" sz="2400" dirty="0" smtClean="0">
                <a:latin typeface="Century Schoolbook" pitchFamily="18" charset="0"/>
              </a:rPr>
              <a:t> outing will be applied to the unit of </a:t>
            </a:r>
            <a:r>
              <a:rPr lang="en-US" sz="2400" b="1" dirty="0" smtClean="0">
                <a:solidFill>
                  <a:srgbClr val="00B0F0"/>
                </a:solidFill>
                <a:latin typeface="Century Schoolbook" pitchFamily="18" charset="0"/>
              </a:rPr>
              <a:t>‘Where We are in Place and Time</a:t>
            </a:r>
            <a:r>
              <a:rPr lang="en-US" sz="2400" dirty="0" smtClean="0">
                <a:latin typeface="Century Schoolbook" pitchFamily="18" charset="0"/>
              </a:rPr>
              <a:t>’ that can help students understand the importance </a:t>
            </a:r>
            <a:r>
              <a:rPr lang="en-US" sz="2400" i="1" dirty="0" smtClean="0">
                <a:solidFill>
                  <a:srgbClr val="00B0F0"/>
                </a:solidFill>
                <a:latin typeface="Century Schoolbook" pitchFamily="18" charset="0"/>
              </a:rPr>
              <a:t>to preserve the heritage of Indonesian culture. </a:t>
            </a:r>
          </a:p>
          <a:p>
            <a:pPr lvl="0">
              <a:buFont typeface="Wingdings" pitchFamily="2" charset="2"/>
              <a:buChar char="q"/>
            </a:pPr>
            <a:r>
              <a:rPr lang="en-US" sz="2400" dirty="0" smtClean="0">
                <a:latin typeface="Century Schoolbook" pitchFamily="18" charset="0"/>
              </a:rPr>
              <a:t>Students really need to </a:t>
            </a:r>
            <a:r>
              <a:rPr lang="en-US" sz="2400" b="1" i="1" dirty="0" smtClean="0">
                <a:solidFill>
                  <a:srgbClr val="00B0F0"/>
                </a:solidFill>
                <a:latin typeface="Century Schoolbook" pitchFamily="18" charset="0"/>
              </a:rPr>
              <a:t>learn a real situation </a:t>
            </a:r>
            <a:r>
              <a:rPr lang="en-US" sz="2400" dirty="0" smtClean="0">
                <a:latin typeface="Century Schoolbook" pitchFamily="18" charset="0"/>
              </a:rPr>
              <a:t>an</a:t>
            </a:r>
            <a:r>
              <a:rPr lang="en-US" sz="2400" b="1" dirty="0" smtClean="0">
                <a:latin typeface="Century Schoolbook" pitchFamily="18" charset="0"/>
              </a:rPr>
              <a:t>d </a:t>
            </a:r>
            <a:r>
              <a:rPr lang="en-US" sz="2400" b="1" i="1" dirty="0" smtClean="0">
                <a:solidFill>
                  <a:srgbClr val="00B0F0"/>
                </a:solidFill>
                <a:latin typeface="Century Schoolbook" pitchFamily="18" charset="0"/>
              </a:rPr>
              <a:t>see role models </a:t>
            </a:r>
            <a:r>
              <a:rPr lang="en-US" sz="2400" dirty="0" smtClean="0">
                <a:latin typeface="Century Schoolbook" pitchFamily="18" charset="0"/>
              </a:rPr>
              <a:t>that we can only find it in </a:t>
            </a:r>
            <a:r>
              <a:rPr lang="en-US" sz="2400" dirty="0" err="1" smtClean="0">
                <a:latin typeface="Century Schoolbook" pitchFamily="18" charset="0"/>
              </a:rPr>
              <a:t>Jogya</a:t>
            </a:r>
            <a:r>
              <a:rPr lang="en-US" sz="2400" dirty="0" smtClean="0">
                <a:latin typeface="Century Schoolbook" pitchFamily="18" charset="0"/>
              </a:rPr>
              <a:t>. There they can interact with primary resources such as artists and government officers who deal with </a:t>
            </a:r>
            <a:r>
              <a:rPr lang="en-US" sz="2400" dirty="0" err="1" smtClean="0">
                <a:latin typeface="Century Schoolbook" pitchFamily="18" charset="0"/>
              </a:rPr>
              <a:t>Jogya</a:t>
            </a:r>
            <a:r>
              <a:rPr lang="en-US" sz="2400" dirty="0" smtClean="0">
                <a:latin typeface="Century Schoolbook" pitchFamily="18" charset="0"/>
              </a:rPr>
              <a:t> cultural conservation. </a:t>
            </a:r>
          </a:p>
          <a:p>
            <a:pPr lvl="0">
              <a:buFont typeface="Wingdings" pitchFamily="2" charset="2"/>
              <a:buChar char="q"/>
            </a:pPr>
            <a:r>
              <a:rPr lang="en-US" sz="2400" dirty="0" smtClean="0">
                <a:latin typeface="Century Schoolbook" pitchFamily="18" charset="0"/>
              </a:rPr>
              <a:t>The </a:t>
            </a:r>
            <a:r>
              <a:rPr lang="en-US" sz="2400" dirty="0" err="1" smtClean="0">
                <a:latin typeface="Century Schoolbook" pitchFamily="18" charset="0"/>
              </a:rPr>
              <a:t>Jogya</a:t>
            </a:r>
            <a:r>
              <a:rPr lang="en-US" sz="2400" dirty="0" smtClean="0">
                <a:latin typeface="Century Schoolbook" pitchFamily="18" charset="0"/>
              </a:rPr>
              <a:t> outing is a </a:t>
            </a:r>
            <a:r>
              <a:rPr lang="en-US" sz="2400" b="1" i="1" dirty="0" smtClean="0">
                <a:solidFill>
                  <a:srgbClr val="00B0F0"/>
                </a:solidFill>
                <a:latin typeface="Century Schoolbook" pitchFamily="18" charset="0"/>
              </a:rPr>
              <a:t>source for student learning </a:t>
            </a:r>
            <a:r>
              <a:rPr lang="en-US" sz="2400" dirty="0" smtClean="0">
                <a:latin typeface="Century Schoolbook" pitchFamily="18" charset="0"/>
              </a:rPr>
              <a:t>to understand the changing from the past to the present civilization and </a:t>
            </a:r>
            <a:r>
              <a:rPr lang="en-US" sz="2400" b="1" i="1" dirty="0" smtClean="0">
                <a:solidFill>
                  <a:srgbClr val="00B0F0"/>
                </a:solidFill>
                <a:latin typeface="Century Schoolbook" pitchFamily="18" charset="0"/>
              </a:rPr>
              <a:t>how to preserve Indonesian heritage. </a:t>
            </a:r>
          </a:p>
          <a:p>
            <a:pPr marL="0" indent="0">
              <a:buNone/>
            </a:pPr>
            <a:endParaRPr lang="en-US" sz="2000" b="1" i="1" dirty="0" smtClean="0">
              <a:solidFill>
                <a:srgbClr val="00B0F0"/>
              </a:solidFill>
              <a:latin typeface="Bookman Old Style" pitchFamily="18" charset="0"/>
            </a:endParaRPr>
          </a:p>
        </p:txBody>
      </p:sp>
    </p:spTree>
    <p:extLst>
      <p:ext uri="{BB962C8B-B14F-4D97-AF65-F5344CB8AC3E}">
        <p14:creationId xmlns:p14="http://schemas.microsoft.com/office/powerpoint/2010/main" xmlns="" val="2774740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smtClean="0">
                <a:latin typeface="Bodoni MT Black" pitchFamily="18" charset="0"/>
              </a:rPr>
              <a:t>The Learning Expectations</a:t>
            </a:r>
            <a:r>
              <a:rPr lang="en-US" dirty="0" smtClean="0">
                <a:latin typeface="Bookman Old Style" pitchFamily="18" charset="0"/>
              </a:rPr>
              <a:t/>
            </a:r>
            <a:br>
              <a:rPr lang="en-US" dirty="0" smtClean="0">
                <a:latin typeface="Bookman Old Style" pitchFamily="18" charset="0"/>
              </a:rPr>
            </a:br>
            <a:endParaRPr lang="en-US" dirty="0"/>
          </a:p>
        </p:txBody>
      </p:sp>
      <p:sp>
        <p:nvSpPr>
          <p:cNvPr id="3" name="Content Placeholder 2"/>
          <p:cNvSpPr>
            <a:spLocks noGrp="1"/>
          </p:cNvSpPr>
          <p:nvPr>
            <p:ph idx="1"/>
          </p:nvPr>
        </p:nvSpPr>
        <p:spPr>
          <a:xfrm>
            <a:off x="304800" y="1219200"/>
            <a:ext cx="8686800" cy="5257800"/>
          </a:xfrm>
        </p:spPr>
        <p:txBody>
          <a:bodyPr>
            <a:normAutofit fontScale="85000" lnSpcReduction="20000"/>
          </a:bodyPr>
          <a:lstStyle/>
          <a:p>
            <a:pPr>
              <a:buFont typeface="Wingdings" pitchFamily="2" charset="2"/>
              <a:buChar char="q"/>
            </a:pPr>
            <a:r>
              <a:rPr lang="en-US" b="1" dirty="0" smtClean="0">
                <a:latin typeface="Century Schoolbook" pitchFamily="18" charset="0"/>
              </a:rPr>
              <a:t>Students develop a sense of </a:t>
            </a:r>
            <a:r>
              <a:rPr lang="en-US" b="1" i="1" dirty="0" smtClean="0">
                <a:solidFill>
                  <a:srgbClr val="00B0F0"/>
                </a:solidFill>
                <a:latin typeface="Century Schoolbook" pitchFamily="18" charset="0"/>
              </a:rPr>
              <a:t>independence and self-management</a:t>
            </a:r>
            <a:r>
              <a:rPr lang="en-US" b="1" dirty="0" smtClean="0">
                <a:latin typeface="Century Schoolbook" pitchFamily="18" charset="0"/>
              </a:rPr>
              <a:t> for their learning</a:t>
            </a:r>
          </a:p>
          <a:p>
            <a:pPr>
              <a:buFont typeface="Wingdings" pitchFamily="2" charset="2"/>
              <a:buChar char="q"/>
            </a:pPr>
            <a:r>
              <a:rPr lang="en-US" b="1" dirty="0" smtClean="0">
                <a:latin typeface="Century Schoolbook" pitchFamily="18" charset="0"/>
              </a:rPr>
              <a:t>Students </a:t>
            </a:r>
            <a:r>
              <a:rPr lang="en-US" b="1" i="1" dirty="0" smtClean="0">
                <a:solidFill>
                  <a:srgbClr val="00B0F0"/>
                </a:solidFill>
                <a:latin typeface="Century Schoolbook" pitchFamily="18" charset="0"/>
              </a:rPr>
              <a:t>explore and experience</a:t>
            </a:r>
            <a:r>
              <a:rPr lang="en-US" b="1" dirty="0" smtClean="0">
                <a:latin typeface="Century Schoolbook" pitchFamily="18" charset="0"/>
              </a:rPr>
              <a:t> Jogjakarta culture and history through art activities in a modern and cultural context</a:t>
            </a:r>
          </a:p>
          <a:p>
            <a:pPr>
              <a:buFont typeface="Wingdings" pitchFamily="2" charset="2"/>
              <a:buChar char="q"/>
            </a:pPr>
            <a:r>
              <a:rPr lang="en-US" b="1" dirty="0" smtClean="0">
                <a:latin typeface="Century Schoolbook" pitchFamily="18" charset="0"/>
              </a:rPr>
              <a:t>Students </a:t>
            </a:r>
            <a:r>
              <a:rPr lang="en-US" b="1" i="1" dirty="0" smtClean="0">
                <a:solidFill>
                  <a:srgbClr val="00B0F0"/>
                </a:solidFill>
                <a:latin typeface="Century Schoolbook" pitchFamily="18" charset="0"/>
              </a:rPr>
              <a:t>observe</a:t>
            </a:r>
            <a:r>
              <a:rPr lang="en-US" b="1" dirty="0" smtClean="0">
                <a:latin typeface="Century Schoolbook" pitchFamily="18" charset="0"/>
              </a:rPr>
              <a:t> how Jogjakarta people preserve their culture and exhibit it in their present lives</a:t>
            </a:r>
          </a:p>
          <a:p>
            <a:pPr>
              <a:buFont typeface="Wingdings" pitchFamily="2" charset="2"/>
              <a:buChar char="q"/>
            </a:pPr>
            <a:r>
              <a:rPr lang="en-US" b="1" dirty="0" smtClean="0">
                <a:latin typeface="Century Schoolbook" pitchFamily="18" charset="0"/>
              </a:rPr>
              <a:t>Students </a:t>
            </a:r>
            <a:r>
              <a:rPr lang="en-US" b="1" i="1" dirty="0" smtClean="0">
                <a:solidFill>
                  <a:srgbClr val="00B0F0"/>
                </a:solidFill>
                <a:latin typeface="Century Schoolbook" pitchFamily="18" charset="0"/>
              </a:rPr>
              <a:t>grow and develop appreciation </a:t>
            </a:r>
            <a:r>
              <a:rPr lang="en-US" b="1" dirty="0" smtClean="0">
                <a:latin typeface="Century Schoolbook" pitchFamily="18" charset="0"/>
              </a:rPr>
              <a:t>for their own culture</a:t>
            </a:r>
          </a:p>
          <a:p>
            <a:pPr>
              <a:buFont typeface="Wingdings" pitchFamily="2" charset="2"/>
              <a:buChar char="q"/>
            </a:pPr>
            <a:r>
              <a:rPr lang="en-US" b="1" dirty="0" smtClean="0">
                <a:latin typeface="Century Schoolbook" pitchFamily="18" charset="0"/>
              </a:rPr>
              <a:t>Students </a:t>
            </a:r>
            <a:r>
              <a:rPr lang="en-US" b="1" i="1" dirty="0" smtClean="0">
                <a:solidFill>
                  <a:srgbClr val="00B0F0"/>
                </a:solidFill>
                <a:latin typeface="Century Schoolbook" pitchFamily="18" charset="0"/>
              </a:rPr>
              <a:t>identify and observe art forms </a:t>
            </a:r>
            <a:r>
              <a:rPr lang="en-US" b="1" dirty="0" smtClean="0">
                <a:latin typeface="Century Schoolbook" pitchFamily="18" charset="0"/>
              </a:rPr>
              <a:t>as inspiration for creating art</a:t>
            </a:r>
          </a:p>
          <a:p>
            <a:pPr>
              <a:buFont typeface="Wingdings" pitchFamily="2" charset="2"/>
              <a:buChar char="q"/>
            </a:pPr>
            <a:r>
              <a:rPr lang="en-US" b="1" dirty="0" smtClean="0">
                <a:latin typeface="Century Schoolbook" pitchFamily="18" charset="0"/>
              </a:rPr>
              <a:t>Students </a:t>
            </a:r>
            <a:r>
              <a:rPr lang="en-US" b="1" i="1" dirty="0" smtClean="0">
                <a:solidFill>
                  <a:srgbClr val="00B0F0"/>
                </a:solidFill>
                <a:latin typeface="Century Schoolbook" pitchFamily="18" charset="0"/>
              </a:rPr>
              <a:t>work and directly interact </a:t>
            </a:r>
            <a:r>
              <a:rPr lang="en-US" b="1" dirty="0" smtClean="0">
                <a:latin typeface="Century Schoolbook" pitchFamily="18" charset="0"/>
              </a:rPr>
              <a:t>with artists</a:t>
            </a:r>
          </a:p>
          <a:p>
            <a:pPr>
              <a:buNone/>
            </a:pPr>
            <a:endParaRPr lang="en-US" dirty="0" smtClean="0">
              <a:latin typeface="Bookman Old Style" pitchFamily="18"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686800" cy="841248"/>
          </a:xfrm>
        </p:spPr>
        <p:txBody>
          <a:bodyPr>
            <a:noAutofit/>
          </a:bodyPr>
          <a:lstStyle/>
          <a:p>
            <a:pPr algn="ctr"/>
            <a:r>
              <a:rPr lang="en-US" sz="7200" dirty="0" smtClean="0">
                <a:latin typeface="Bookman Old Style" pitchFamily="18" charset="0"/>
              </a:rPr>
              <a:t>MAIN activities</a:t>
            </a:r>
            <a:endParaRPr lang="en-US" sz="7200" dirty="0">
              <a:latin typeface="Bookman Old Style"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504</Words>
  <Application>Microsoft Office PowerPoint</Application>
  <PresentationFormat>On-screen Show (4:3)</PresentationFormat>
  <Paragraphs>84</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Trek</vt:lpstr>
      <vt:lpstr>YOGYA outing SURVEY 2013 </vt:lpstr>
      <vt:lpstr>Yogya Survey Sharing</vt:lpstr>
      <vt:lpstr>Planning </vt:lpstr>
      <vt:lpstr>Where we are in place and time</vt:lpstr>
      <vt:lpstr>How we express ourselves</vt:lpstr>
      <vt:lpstr>why is THE PYP 6 outing (jogyakarta) important?</vt:lpstr>
      <vt:lpstr>Reasons FOR Choosing Jogjakarta </vt:lpstr>
      <vt:lpstr>The Learning Expectations </vt:lpstr>
      <vt:lpstr>MAIN activities</vt:lpstr>
      <vt:lpstr>KASONGAN POTTERY MAKING</vt:lpstr>
      <vt:lpstr>Balai pengembangan kerjinan dan batik</vt:lpstr>
      <vt:lpstr>Sonobudoyo museum</vt:lpstr>
      <vt:lpstr>Padepokan sanggar tari dan teater  bagong kusudiarjo</vt:lpstr>
      <vt:lpstr>Taman sari</vt:lpstr>
      <vt:lpstr>Yogyakarta palace</vt:lpstr>
      <vt:lpstr>Borobudur temple</vt:lpstr>
      <vt:lpstr>KEBON AGUNG VILLAGE</vt:lpstr>
      <vt:lpstr>malioboro</vt:lpstr>
      <vt:lpstr>Pia java (culinary)</vt:lpstr>
      <vt:lpstr>Prambanan temple</vt:lpstr>
      <vt:lpstr>Hs silver</vt:lpstr>
      <vt:lpstr>Transport (sancaka train)</vt:lpstr>
      <vt:lpstr>Transport  (GeGe bus)</vt:lpstr>
      <vt:lpstr>RESTAURANTs</vt:lpstr>
      <vt:lpstr>Jogja Plaza hotel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YOGYA outing SURVEY 2013</dc:title>
  <dc:creator>Teacher</dc:creator>
  <cp:lastModifiedBy>Teacher</cp:lastModifiedBy>
  <cp:revision>28</cp:revision>
  <dcterms:modified xsi:type="dcterms:W3CDTF">2013-08-19T00:24:48Z</dcterms:modified>
</cp:coreProperties>
</file>